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263" r:id="rId2"/>
    <p:sldId id="678" r:id="rId3"/>
    <p:sldId id="679" r:id="rId4"/>
    <p:sldId id="680" r:id="rId5"/>
    <p:sldId id="681" r:id="rId6"/>
    <p:sldId id="495" r:id="rId7"/>
    <p:sldId id="654" r:id="rId8"/>
    <p:sldId id="496" r:id="rId9"/>
    <p:sldId id="497" r:id="rId10"/>
    <p:sldId id="498" r:id="rId11"/>
    <p:sldId id="516" r:id="rId12"/>
    <p:sldId id="601" r:id="rId13"/>
    <p:sldId id="602" r:id="rId14"/>
    <p:sldId id="607" r:id="rId15"/>
    <p:sldId id="608" r:id="rId16"/>
    <p:sldId id="604" r:id="rId17"/>
    <p:sldId id="605" r:id="rId18"/>
    <p:sldId id="499" r:id="rId19"/>
    <p:sldId id="514" r:id="rId20"/>
    <p:sldId id="501" r:id="rId21"/>
    <p:sldId id="502" r:id="rId22"/>
    <p:sldId id="503" r:id="rId23"/>
    <p:sldId id="505" r:id="rId24"/>
    <p:sldId id="506" r:id="rId25"/>
    <p:sldId id="507" r:id="rId26"/>
    <p:sldId id="508" r:id="rId27"/>
    <p:sldId id="517" r:id="rId28"/>
    <p:sldId id="519" r:id="rId29"/>
    <p:sldId id="523" r:id="rId30"/>
    <p:sldId id="521" r:id="rId31"/>
    <p:sldId id="522" r:id="rId32"/>
    <p:sldId id="509" r:id="rId33"/>
    <p:sldId id="510" r:id="rId34"/>
    <p:sldId id="511" r:id="rId35"/>
    <p:sldId id="513" r:id="rId36"/>
    <p:sldId id="290" r:id="rId37"/>
    <p:sldId id="569" r:id="rId38"/>
    <p:sldId id="570" r:id="rId39"/>
    <p:sldId id="593" r:id="rId40"/>
    <p:sldId id="660" r:id="rId41"/>
    <p:sldId id="595" r:id="rId42"/>
    <p:sldId id="596" r:id="rId43"/>
    <p:sldId id="661" r:id="rId44"/>
    <p:sldId id="662" r:id="rId45"/>
    <p:sldId id="598" r:id="rId46"/>
    <p:sldId id="575" r:id="rId47"/>
    <p:sldId id="576" r:id="rId48"/>
    <p:sldId id="577" r:id="rId49"/>
    <p:sldId id="663" r:id="rId50"/>
    <p:sldId id="578" r:id="rId51"/>
    <p:sldId id="666" r:id="rId52"/>
    <p:sldId id="664" r:id="rId53"/>
    <p:sldId id="665" r:id="rId54"/>
    <p:sldId id="667" r:id="rId55"/>
    <p:sldId id="582" r:id="rId56"/>
    <p:sldId id="668" r:id="rId57"/>
    <p:sldId id="669" r:id="rId58"/>
    <p:sldId id="671" r:id="rId59"/>
    <p:sldId id="670" r:id="rId60"/>
    <p:sldId id="609" r:id="rId61"/>
    <p:sldId id="585" r:id="rId62"/>
    <p:sldId id="586" r:id="rId63"/>
    <p:sldId id="587" r:id="rId64"/>
    <p:sldId id="672" r:id="rId65"/>
    <p:sldId id="588" r:id="rId66"/>
    <p:sldId id="673" r:id="rId67"/>
    <p:sldId id="655" r:id="rId68"/>
    <p:sldId id="674" r:id="rId69"/>
    <p:sldId id="656" r:id="rId70"/>
    <p:sldId id="658" r:id="rId71"/>
    <p:sldId id="657" r:id="rId72"/>
    <p:sldId id="659" r:id="rId73"/>
    <p:sldId id="309" r:id="rId74"/>
    <p:sldId id="311" r:id="rId75"/>
    <p:sldId id="312" r:id="rId76"/>
    <p:sldId id="313" r:id="rId77"/>
    <p:sldId id="314" r:id="rId78"/>
    <p:sldId id="315" r:id="rId79"/>
    <p:sldId id="316" r:id="rId80"/>
    <p:sldId id="317" r:id="rId81"/>
    <p:sldId id="318" r:id="rId82"/>
    <p:sldId id="458" r:id="rId83"/>
    <p:sldId id="321" r:id="rId84"/>
    <p:sldId id="422" r:id="rId85"/>
    <p:sldId id="433" r:id="rId86"/>
    <p:sldId id="423" r:id="rId87"/>
    <p:sldId id="424" r:id="rId88"/>
    <p:sldId id="426" r:id="rId89"/>
    <p:sldId id="428" r:id="rId90"/>
    <p:sldId id="430" r:id="rId91"/>
    <p:sldId id="425" r:id="rId92"/>
    <p:sldId id="332" r:id="rId93"/>
    <p:sldId id="327" r:id="rId94"/>
    <p:sldId id="427" r:id="rId95"/>
    <p:sldId id="457" r:id="rId96"/>
    <p:sldId id="333" r:id="rId97"/>
    <p:sldId id="432" r:id="rId98"/>
    <p:sldId id="431" r:id="rId99"/>
    <p:sldId id="434" r:id="rId100"/>
    <p:sldId id="340" r:id="rId101"/>
    <p:sldId id="435" r:id="rId102"/>
    <p:sldId id="437" r:id="rId103"/>
    <p:sldId id="352" r:id="rId104"/>
    <p:sldId id="438" r:id="rId105"/>
    <p:sldId id="439" r:id="rId106"/>
    <p:sldId id="440" r:id="rId107"/>
    <p:sldId id="358" r:id="rId108"/>
    <p:sldId id="441" r:id="rId109"/>
    <p:sldId id="361" r:id="rId110"/>
    <p:sldId id="360" r:id="rId111"/>
    <p:sldId id="589" r:id="rId112"/>
    <p:sldId id="568" r:id="rId113"/>
    <p:sldId id="590" r:id="rId114"/>
    <p:sldId id="622" r:id="rId115"/>
    <p:sldId id="623" r:id="rId116"/>
    <p:sldId id="675" r:id="rId117"/>
    <p:sldId id="372" r:id="rId118"/>
    <p:sldId id="566" r:id="rId119"/>
    <p:sldId id="567" r:id="rId120"/>
    <p:sldId id="591" r:id="rId121"/>
    <p:sldId id="592" r:id="rId122"/>
    <p:sldId id="376" r:id="rId123"/>
    <p:sldId id="377" r:id="rId124"/>
    <p:sldId id="378" r:id="rId125"/>
    <p:sldId id="624" r:id="rId126"/>
    <p:sldId id="625" r:id="rId127"/>
    <p:sldId id="626" r:id="rId128"/>
    <p:sldId id="627" r:id="rId129"/>
    <p:sldId id="628" r:id="rId130"/>
    <p:sldId id="629" r:id="rId131"/>
    <p:sldId id="630" r:id="rId132"/>
    <p:sldId id="631" r:id="rId133"/>
    <p:sldId id="632" r:id="rId134"/>
    <p:sldId id="633" r:id="rId135"/>
    <p:sldId id="634" r:id="rId136"/>
    <p:sldId id="635" r:id="rId137"/>
    <p:sldId id="636" r:id="rId138"/>
    <p:sldId id="637" r:id="rId139"/>
    <p:sldId id="638" r:id="rId140"/>
    <p:sldId id="639" r:id="rId141"/>
    <p:sldId id="640" r:id="rId142"/>
    <p:sldId id="641" r:id="rId143"/>
    <p:sldId id="676" r:id="rId144"/>
    <p:sldId id="643" r:id="rId145"/>
    <p:sldId id="644" r:id="rId146"/>
    <p:sldId id="677" r:id="rId147"/>
    <p:sldId id="647" r:id="rId148"/>
    <p:sldId id="648" r:id="rId149"/>
    <p:sldId id="649" r:id="rId150"/>
    <p:sldId id="650" r:id="rId151"/>
    <p:sldId id="651" r:id="rId152"/>
    <p:sldId id="653" r:id="rId153"/>
    <p:sldId id="652" r:id="rId1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7" d="100"/>
          <a:sy n="77" d="100"/>
        </p:scale>
        <p:origin x="-1350" y="-54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ECF484-48BB-49EF-B40E-49EAFB4A988D}" type="datetimeFigureOut">
              <a:rPr lang="zh-CN" altLang="en-US" smtClean="0"/>
              <a:pPr/>
              <a:t>2017/5/16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F8D50A-8545-48AC-92F5-B2AF048FDCE3}" type="slidenum">
              <a:rPr lang="zh-CN" altLang="en-US" smtClean="0"/>
              <a:pPr/>
              <a:t>‹#›</a:t>
            </a:fld>
            <a:endParaRPr lang="zh-CN" altLang="en-US"/>
          </a:p>
        </p:txBody>
      </p:sp>
    </p:spTree>
    <p:extLst>
      <p:ext uri="{BB962C8B-B14F-4D97-AF65-F5344CB8AC3E}">
        <p14:creationId xmlns:p14="http://schemas.microsoft.com/office/powerpoint/2010/main" val="247944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一、是指专利权，即国家专利机构依照专利法授予发明人或设计人对某项发明创造享有在法定期限内的专有权。人们所说的申请专利就是指申请得到专利法保护的这种专有权，这是从法律角度来讲的。</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二、是指受专利法保护的发明创造，简称专利技术。专利技术必须具备新颖性、创造性和实用性，其发明的技术内容详细公布于专利说明书中，这是从技术角度而言的。</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三、是指专利文献。</a:t>
            </a:r>
            <a:endParaRPr lang="zh-CN" altLang="en-US" dirty="0"/>
          </a:p>
        </p:txBody>
      </p:sp>
      <p:sp>
        <p:nvSpPr>
          <p:cNvPr id="4" name="灯片编号占位符 3"/>
          <p:cNvSpPr>
            <a:spLocks noGrp="1"/>
          </p:cNvSpPr>
          <p:nvPr>
            <p:ph type="sldNum" sz="quarter" idx="10"/>
          </p:nvPr>
        </p:nvSpPr>
        <p:spPr/>
        <p:txBody>
          <a:bodyPr/>
          <a:lstStyle/>
          <a:p>
            <a:fld id="{174AFA1B-F9AD-41B5-B3C2-C239A738556A}" type="slidenum">
              <a:rPr lang="zh-CN" altLang="en-US" smtClean="0"/>
              <a:pPr/>
              <a:t>8</a:t>
            </a:fld>
            <a:endParaRPr lang="zh-CN" altLang="en-US"/>
          </a:p>
        </p:txBody>
      </p:sp>
    </p:spTree>
    <p:extLst>
      <p:ext uri="{BB962C8B-B14F-4D97-AF65-F5344CB8AC3E}">
        <p14:creationId xmlns:p14="http://schemas.microsoft.com/office/powerpoint/2010/main" val="1526669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7E33A262-0F3E-47CC-9741-9004B705B6FE}" type="slidenum">
              <a:rPr lang="en-US" altLang="zh-CN" smtClean="0">
                <a:latin typeface="Arial" pitchFamily="34" charset="0"/>
              </a:rPr>
              <a:pPr/>
              <a:t>147</a:t>
            </a:fld>
            <a:endParaRPr lang="en-US" altLang="zh-CN" smtClean="0">
              <a:latin typeface="Arial" pitchFamily="34"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4AFA1B-F9AD-41B5-B3C2-C239A738556A}" type="slidenum">
              <a:rPr lang="zh-CN" altLang="en-US" smtClean="0"/>
              <a:pPr/>
              <a:t>9</a:t>
            </a:fld>
            <a:endParaRPr lang="zh-CN" altLang="en-US"/>
          </a:p>
        </p:txBody>
      </p:sp>
    </p:spTree>
    <p:extLst>
      <p:ext uri="{BB962C8B-B14F-4D97-AF65-F5344CB8AC3E}">
        <p14:creationId xmlns:p14="http://schemas.microsoft.com/office/powerpoint/2010/main" val="152666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4AFA1B-F9AD-41B5-B3C2-C239A738556A}" type="slidenum">
              <a:rPr lang="zh-CN" altLang="en-US" smtClean="0"/>
              <a:pPr/>
              <a:t>10</a:t>
            </a:fld>
            <a:endParaRPr lang="zh-CN" altLang="en-US"/>
          </a:p>
        </p:txBody>
      </p:sp>
    </p:spTree>
    <p:extLst>
      <p:ext uri="{BB962C8B-B14F-4D97-AF65-F5344CB8AC3E}">
        <p14:creationId xmlns:p14="http://schemas.microsoft.com/office/powerpoint/2010/main" val="152666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buFontTx/>
              <a:buNone/>
            </a:pPr>
            <a:r>
              <a:rPr lang="zh-CN" altLang="en-US" sz="1200" dirty="0" smtClean="0">
                <a:solidFill>
                  <a:schemeClr val="bg1"/>
                </a:solidFill>
                <a:latin typeface="微软雅黑" panose="020B0503020204020204" pitchFamily="34" charset="-122"/>
                <a:ea typeface="微软雅黑" panose="020B0503020204020204" pitchFamily="34" charset="-122"/>
              </a:rPr>
              <a:t> 扉页：</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gn="just">
              <a:lnSpc>
                <a:spcPct val="150000"/>
              </a:lnSpc>
              <a:buFontTx/>
              <a:buNone/>
            </a:pPr>
            <a:r>
              <a:rPr lang="en-US" altLang="zh-CN" sz="1200" dirty="0" smtClean="0">
                <a:solidFill>
                  <a:schemeClr val="bg1"/>
                </a:solidFill>
                <a:latin typeface="微软雅黑" panose="020B0503020204020204" pitchFamily="34" charset="-122"/>
                <a:ea typeface="微软雅黑" panose="020B0503020204020204" pitchFamily="34" charset="-122"/>
              </a:rPr>
              <a:t>    </a:t>
            </a:r>
            <a:r>
              <a:rPr lang="zh-CN" altLang="en-US" sz="1200" dirty="0" smtClean="0">
                <a:solidFill>
                  <a:schemeClr val="bg1"/>
                </a:solidFill>
                <a:latin typeface="微软雅黑" panose="020B0503020204020204" pitchFamily="34" charset="-122"/>
                <a:ea typeface="微软雅黑" panose="020B0503020204020204" pitchFamily="34" charset="-122"/>
              </a:rPr>
              <a:t>包括基本著录项目、摘要、一幅主要附图（机械图、电路图、化学结构式等）三部分内容。</a:t>
            </a:r>
            <a:endParaRPr lang="zh-CN" altLang="en-US" dirty="0"/>
          </a:p>
        </p:txBody>
      </p:sp>
      <p:sp>
        <p:nvSpPr>
          <p:cNvPr id="4" name="灯片编号占位符 3"/>
          <p:cNvSpPr>
            <a:spLocks noGrp="1"/>
          </p:cNvSpPr>
          <p:nvPr>
            <p:ph type="sldNum" sz="quarter" idx="10"/>
          </p:nvPr>
        </p:nvSpPr>
        <p:spPr/>
        <p:txBody>
          <a:bodyPr/>
          <a:lstStyle/>
          <a:p>
            <a:fld id="{174AFA1B-F9AD-41B5-B3C2-C239A738556A}" type="slidenum">
              <a:rPr lang="zh-CN" altLang="en-US" smtClean="0"/>
              <a:pPr/>
              <a:t>19</a:t>
            </a:fld>
            <a:endParaRPr lang="zh-CN" altLang="en-US"/>
          </a:p>
        </p:txBody>
      </p:sp>
    </p:spTree>
    <p:extLst>
      <p:ext uri="{BB962C8B-B14F-4D97-AF65-F5344CB8AC3E}">
        <p14:creationId xmlns:p14="http://schemas.microsoft.com/office/powerpoint/2010/main" val="2498424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lnSpc>
                <a:spcPct val="110000"/>
              </a:lnSpc>
              <a:spcBef>
                <a:spcPct val="15000"/>
              </a:spcBef>
              <a:buClr>
                <a:schemeClr val="accent2"/>
              </a:buClr>
              <a:buFont typeface="Wingdings" pitchFamily="2" charset="2"/>
              <a:buChar char="Ø"/>
            </a:pPr>
            <a:r>
              <a:rPr kumimoji="0" lang="zh-CN" altLang="en-US" b="1" i="0" dirty="0" smtClean="0"/>
              <a:t>权利要求书</a:t>
            </a:r>
          </a:p>
          <a:p>
            <a:pPr algn="l" eaLnBrk="1" hangingPunct="1">
              <a:lnSpc>
                <a:spcPct val="110000"/>
              </a:lnSpc>
              <a:spcBef>
                <a:spcPct val="15000"/>
              </a:spcBef>
            </a:pPr>
            <a:r>
              <a:rPr kumimoji="0" lang="zh-CN" altLang="en-US" b="1" i="0" dirty="0" smtClean="0"/>
              <a:t>权利要求书是申请人请求专利保护的范围，也是判断他人是否侵权的依据，权利要求书具有直接的法律效力。</a:t>
            </a:r>
          </a:p>
          <a:p>
            <a:endParaRPr lang="zh-CN" altLang="en-US" dirty="0"/>
          </a:p>
        </p:txBody>
      </p:sp>
      <p:sp>
        <p:nvSpPr>
          <p:cNvPr id="4" name="灯片编号占位符 3"/>
          <p:cNvSpPr>
            <a:spLocks noGrp="1"/>
          </p:cNvSpPr>
          <p:nvPr>
            <p:ph type="sldNum" sz="quarter" idx="10"/>
          </p:nvPr>
        </p:nvSpPr>
        <p:spPr/>
        <p:txBody>
          <a:bodyPr/>
          <a:lstStyle/>
          <a:p>
            <a:fld id="{174AFA1B-F9AD-41B5-B3C2-C239A738556A}" type="slidenum">
              <a:rPr lang="zh-CN" altLang="en-US" smtClean="0"/>
              <a:pPr/>
              <a:t>20</a:t>
            </a:fld>
            <a:endParaRPr lang="zh-CN" altLang="en-US"/>
          </a:p>
        </p:txBody>
      </p:sp>
    </p:spTree>
    <p:extLst>
      <p:ext uri="{BB962C8B-B14F-4D97-AF65-F5344CB8AC3E}">
        <p14:creationId xmlns:p14="http://schemas.microsoft.com/office/powerpoint/2010/main" val="2300036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lnSpc>
                <a:spcPct val="115000"/>
              </a:lnSpc>
              <a:spcBef>
                <a:spcPct val="20000"/>
              </a:spcBef>
              <a:buClr>
                <a:schemeClr val="accent2"/>
              </a:buClr>
              <a:buFont typeface="Wingdings" pitchFamily="2" charset="2"/>
              <a:buChar char="Ø"/>
            </a:pPr>
            <a:r>
              <a:rPr kumimoji="0" lang="zh-CN" altLang="en-US" sz="1200" b="1" i="0" dirty="0" smtClean="0"/>
              <a:t>说明书</a:t>
            </a:r>
          </a:p>
          <a:p>
            <a:pPr algn="l" eaLnBrk="1" hangingPunct="1">
              <a:lnSpc>
                <a:spcPct val="115000"/>
              </a:lnSpc>
              <a:spcBef>
                <a:spcPct val="20000"/>
              </a:spcBef>
            </a:pPr>
            <a:r>
              <a:rPr kumimoji="0" lang="zh-CN" altLang="en-US" sz="1200" b="1" i="0" dirty="0" smtClean="0"/>
              <a:t>各国对说明书中发明描述规定大体相同，以中国发明说明书为例：</a:t>
            </a:r>
          </a:p>
          <a:p>
            <a:pPr algn="l" eaLnBrk="1" hangingPunct="1"/>
            <a:r>
              <a:rPr kumimoji="0" lang="zh-CN" altLang="en-US" sz="1200" b="1" i="0" dirty="0" smtClean="0"/>
              <a:t>  （</a:t>
            </a:r>
            <a:r>
              <a:rPr kumimoji="0" lang="en-US" altLang="zh-CN" sz="1200" b="1" i="0" dirty="0" smtClean="0"/>
              <a:t>1</a:t>
            </a:r>
            <a:r>
              <a:rPr kumimoji="0" lang="zh-CN" altLang="en-US" sz="1200" b="1" i="0" dirty="0" smtClean="0"/>
              <a:t>）前言（发明背景介绍</a:t>
            </a:r>
            <a:r>
              <a:rPr kumimoji="0" lang="en-US" altLang="zh-CN" sz="1200" b="1" i="0" dirty="0" smtClean="0"/>
              <a:t>:</a:t>
            </a:r>
            <a:r>
              <a:rPr kumimoji="0" lang="zh-CN" altLang="en-US" sz="1200" b="1" i="0" dirty="0" smtClean="0"/>
              <a:t>所属技术领域、背景技术）；</a:t>
            </a:r>
          </a:p>
          <a:p>
            <a:pPr algn="l" eaLnBrk="1" hangingPunct="1"/>
            <a:r>
              <a:rPr kumimoji="0" lang="zh-CN" altLang="en-US" sz="1200" b="1" i="0" dirty="0" smtClean="0"/>
              <a:t>  （</a:t>
            </a:r>
            <a:r>
              <a:rPr kumimoji="0" lang="en-US" altLang="zh-CN" sz="1200" b="1" i="0" dirty="0" smtClean="0"/>
              <a:t>2</a:t>
            </a:r>
            <a:r>
              <a:rPr kumimoji="0" lang="zh-CN" altLang="en-US" sz="1200" b="1" i="0" dirty="0" smtClean="0"/>
              <a:t>）同类专利存在的问题；</a:t>
            </a:r>
          </a:p>
          <a:p>
            <a:pPr algn="l" eaLnBrk="1" hangingPunct="1"/>
            <a:r>
              <a:rPr kumimoji="0" lang="zh-CN" altLang="en-US" sz="1200" b="1" i="0" dirty="0" smtClean="0"/>
              <a:t>  （</a:t>
            </a:r>
            <a:r>
              <a:rPr kumimoji="0" lang="en-US" altLang="zh-CN" sz="1200" b="1" i="0" dirty="0" smtClean="0"/>
              <a:t>3</a:t>
            </a:r>
            <a:r>
              <a:rPr kumimoji="0" lang="zh-CN" altLang="en-US" sz="1200" b="1" i="0" dirty="0" smtClean="0"/>
              <a:t>）本专利要解决的问题以及采用的技术方案，有益效果；</a:t>
            </a:r>
          </a:p>
          <a:p>
            <a:pPr algn="l" eaLnBrk="1" hangingPunct="1"/>
            <a:r>
              <a:rPr kumimoji="0" lang="zh-CN" altLang="en-US" sz="1200" b="1" i="0" dirty="0" smtClean="0"/>
              <a:t>  （</a:t>
            </a:r>
            <a:r>
              <a:rPr kumimoji="0" lang="en-US" altLang="zh-CN" sz="1200" b="1" i="0" dirty="0" smtClean="0"/>
              <a:t>4</a:t>
            </a:r>
            <a:r>
              <a:rPr kumimoji="0" lang="zh-CN" altLang="en-US" sz="1200" b="1" i="0" dirty="0" smtClean="0"/>
              <a:t>）专利内容（原料、制造条件等）的解释；</a:t>
            </a:r>
          </a:p>
          <a:p>
            <a:pPr algn="l" eaLnBrk="1" hangingPunct="1"/>
            <a:r>
              <a:rPr kumimoji="0" lang="zh-CN" altLang="en-US" sz="1200" b="1" i="0" dirty="0" smtClean="0"/>
              <a:t>  （</a:t>
            </a:r>
            <a:r>
              <a:rPr kumimoji="0" lang="en-US" altLang="zh-CN" sz="1200" b="1" i="0" dirty="0" smtClean="0"/>
              <a:t>5</a:t>
            </a:r>
            <a:r>
              <a:rPr kumimoji="0" lang="zh-CN" altLang="en-US" sz="1200" b="1" i="0" dirty="0" smtClean="0"/>
              <a:t>）具体实施方式（包括使用设备、原料制备、配方、生产条件、结果等）</a:t>
            </a:r>
          </a:p>
        </p:txBody>
      </p:sp>
      <p:sp>
        <p:nvSpPr>
          <p:cNvPr id="4" name="灯片编号占位符 3"/>
          <p:cNvSpPr>
            <a:spLocks noGrp="1"/>
          </p:cNvSpPr>
          <p:nvPr>
            <p:ph type="sldNum" sz="quarter" idx="10"/>
          </p:nvPr>
        </p:nvSpPr>
        <p:spPr/>
        <p:txBody>
          <a:bodyPr/>
          <a:lstStyle/>
          <a:p>
            <a:fld id="{174AFA1B-F9AD-41B5-B3C2-C239A738556A}" type="slidenum">
              <a:rPr lang="zh-CN" altLang="en-US" smtClean="0"/>
              <a:pPr/>
              <a:t>21</a:t>
            </a:fld>
            <a:endParaRPr lang="zh-CN" altLang="en-US"/>
          </a:p>
        </p:txBody>
      </p:sp>
    </p:spTree>
    <p:extLst>
      <p:ext uri="{BB962C8B-B14F-4D97-AF65-F5344CB8AC3E}">
        <p14:creationId xmlns:p14="http://schemas.microsoft.com/office/powerpoint/2010/main" val="1439313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D420BD0A-CD44-4025-A14B-4EF33D8D6BCE}" type="slidenum">
              <a:rPr lang="en-US" altLang="zh-CN" smtClean="0">
                <a:latin typeface="Arial" pitchFamily="34" charset="0"/>
              </a:rPr>
              <a:pPr/>
              <a:t>122</a:t>
            </a:fld>
            <a:endParaRPr lang="en-US" altLang="zh-CN" smtClean="0">
              <a:latin typeface="Arial" pitchFamily="34"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904D57B8-ECE2-48A9-AEC5-D053AC7E0092}" type="slidenum">
              <a:rPr lang="en-US" altLang="zh-CN" smtClean="0">
                <a:latin typeface="Arial" pitchFamily="34" charset="0"/>
              </a:rPr>
              <a:pPr/>
              <a:t>140</a:t>
            </a:fld>
            <a:endParaRPr lang="en-US" altLang="zh-CN" smtClean="0">
              <a:latin typeface="Arial" pitchFamily="34"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2.jpg"/>
          <p:cNvPicPr>
            <a:picLocks noChangeAspect="1"/>
          </p:cNvPicPr>
          <p:nvPr userDrawn="1"/>
        </p:nvPicPr>
        <p:blipFill>
          <a:blip r:embed="rId2" cstate="print"/>
          <a:stretch>
            <a:fillRect/>
          </a:stretch>
        </p:blipFill>
        <p:spPr>
          <a:xfrm>
            <a:off x="-36512" y="0"/>
            <a:ext cx="9789050" cy="6858000"/>
          </a:xfrm>
          <a:prstGeom prst="rect">
            <a:avLst/>
          </a:prstGeom>
        </p:spPr>
      </p:pic>
      <p:sp>
        <p:nvSpPr>
          <p:cNvPr id="2" name="标题 1"/>
          <p:cNvSpPr>
            <a:spLocks noGrp="1"/>
          </p:cNvSpPr>
          <p:nvPr>
            <p:ph type="ctrTitle"/>
          </p:nvPr>
        </p:nvSpPr>
        <p:spPr>
          <a:xfrm>
            <a:off x="971600" y="1556792"/>
            <a:ext cx="7772400" cy="1470025"/>
          </a:xfrm>
        </p:spPr>
        <p:txBody>
          <a:bodyPr>
            <a:noAutofit/>
          </a:bodyPr>
          <a:lstStyle>
            <a:lvl1pPr algn="ctr">
              <a:defRPr sz="4800" b="1" cap="none" spc="600">
                <a:ln w="12700">
                  <a:solidFill>
                    <a:schemeClr val="accent6">
                      <a:lumMod val="50000"/>
                    </a:schemeClr>
                  </a:solidFill>
                  <a:prstDash val="solid"/>
                </a:ln>
                <a:solidFill>
                  <a:schemeClr val="bg2">
                    <a:tint val="85000"/>
                    <a:satMod val="155000"/>
                  </a:schemeClr>
                </a:solidFill>
                <a:effectLst>
                  <a:glow rad="63500">
                    <a:schemeClr val="accent6">
                      <a:satMod val="175000"/>
                      <a:alpha val="40000"/>
                    </a:schemeClr>
                  </a:glow>
                  <a:outerShdw blurRad="50800" dist="38100" dir="5400000" algn="t" rotWithShape="0">
                    <a:prstClr val="black">
                      <a:alpha val="40000"/>
                    </a:prstClr>
                  </a:outerShdw>
                  <a:reflection blurRad="6350" stA="50000" endA="300" endPos="50000" dist="60007" dir="5400000" sy="-100000" algn="bl" rotWithShape="0"/>
                </a:effectLst>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2771800" y="3717032"/>
            <a:ext cx="4392488" cy="864096"/>
          </a:xfrm>
        </p:spPr>
        <p:txBody>
          <a:bodyPr>
            <a:noAutofit/>
          </a:bodyPr>
          <a:lstStyle>
            <a:lvl1pPr marL="0" indent="0" algn="ctr">
              <a:buNone/>
              <a:defRPr sz="2200" spc="300">
                <a:ln>
                  <a:noFill/>
                </a:ln>
                <a:solidFill>
                  <a:schemeClr val="accent2">
                    <a:lumMod val="50000"/>
                  </a:schemeClr>
                </a:solidFill>
                <a:effectLst>
                  <a:glow rad="63500">
                    <a:srgbClr val="FFFFCC">
                      <a:alpha val="40000"/>
                    </a:srgbClr>
                  </a:glow>
                </a:effectLst>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00113" y="381000"/>
            <a:ext cx="7942262"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00113" y="1752600"/>
            <a:ext cx="7942262" cy="4270375"/>
          </a:xfrm>
        </p:spPr>
        <p:txBody>
          <a:bodyPr/>
          <a:lstStyle/>
          <a:p>
            <a:endParaRPr lang="zh-CN" altLang="en-US"/>
          </a:p>
        </p:txBody>
      </p:sp>
      <p:sp>
        <p:nvSpPr>
          <p:cNvPr id="4" name="日期占位符 3"/>
          <p:cNvSpPr>
            <a:spLocks noGrp="1"/>
          </p:cNvSpPr>
          <p:nvPr>
            <p:ph type="dt" sz="half" idx="10"/>
          </p:nvPr>
        </p:nvSpPr>
        <p:spPr>
          <a:xfrm>
            <a:off x="301625" y="6172200"/>
            <a:ext cx="2289175"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172200"/>
            <a:ext cx="28956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172200"/>
            <a:ext cx="2289175" cy="476250"/>
          </a:xfrm>
        </p:spPr>
        <p:txBody>
          <a:bodyPr/>
          <a:lstStyle>
            <a:lvl1pPr>
              <a:defRPr/>
            </a:lvl1pPr>
          </a:lstStyle>
          <a:p>
            <a:fld id="{3836210A-F993-4CDA-8FD6-2829EBECE361}" type="slidenum">
              <a:rPr lang="en-US" altLang="zh-CN"/>
              <a:pPr/>
              <a:t>‹#›</a:t>
            </a:fld>
            <a:endParaRPr lang="en-US" altLang="zh-CN"/>
          </a:p>
        </p:txBody>
      </p:sp>
    </p:spTree>
    <p:extLst>
      <p:ext uri="{BB962C8B-B14F-4D97-AF65-F5344CB8AC3E}">
        <p14:creationId xmlns:p14="http://schemas.microsoft.com/office/powerpoint/2010/main" val="3038310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b="0">
                <a:solidFill>
                  <a:schemeClr val="accent1">
                    <a:lumMod val="50000"/>
                  </a:schemeClr>
                </a:solidFill>
                <a:latin typeface="华文中宋" pitchFamily="2" charset="-122"/>
                <a:ea typeface="华文中宋" pitchFamily="2" charset="-122"/>
              </a:defRPr>
            </a:lvl1pPr>
            <a:lvl2pPr>
              <a:defRPr>
                <a:solidFill>
                  <a:schemeClr val="tx2">
                    <a:lumMod val="75000"/>
                  </a:schemeClr>
                </a:solidFill>
                <a:latin typeface="华文中宋" pitchFamily="2" charset="-122"/>
                <a:ea typeface="华文中宋" pitchFamily="2" charset="-122"/>
              </a:defRPr>
            </a:lvl2pPr>
            <a:lvl3pPr>
              <a:defRPr>
                <a:solidFill>
                  <a:schemeClr val="tx2">
                    <a:lumMod val="75000"/>
                  </a:schemeClr>
                </a:solidFill>
                <a:latin typeface="华文中宋" pitchFamily="2" charset="-122"/>
                <a:ea typeface="华文中宋" pitchFamily="2" charset="-122"/>
              </a:defRPr>
            </a:lvl3pPr>
            <a:lvl4pPr>
              <a:defRPr>
                <a:solidFill>
                  <a:schemeClr val="tx2">
                    <a:lumMod val="75000"/>
                  </a:schemeClr>
                </a:solidFill>
                <a:latin typeface="华文中宋" pitchFamily="2" charset="-122"/>
                <a:ea typeface="华文中宋" pitchFamily="2" charset="-122"/>
              </a:defRPr>
            </a:lvl4pPr>
            <a:lvl5pPr>
              <a:defRPr>
                <a:solidFill>
                  <a:schemeClr val="tx2">
                    <a:lumMod val="75000"/>
                  </a:schemeClr>
                </a:solidFill>
                <a:latin typeface="华文中宋" pitchFamily="2" charset="-122"/>
                <a:ea typeface="华文中宋"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图片 11" descr="1.jpg"/>
          <p:cNvPicPr>
            <a:picLocks noChangeAspect="1"/>
          </p:cNvPicPr>
          <p:nvPr/>
        </p:nvPicPr>
        <p:blipFill>
          <a:blip r:embed="rId13" cstate="print"/>
          <a:stretch>
            <a:fillRect/>
          </a:stretch>
        </p:blipFill>
        <p:spPr>
          <a:xfrm>
            <a:off x="-36512" y="-27384"/>
            <a:ext cx="9828137" cy="6885384"/>
          </a:xfrm>
          <a:prstGeom prst="rect">
            <a:avLst/>
          </a:prstGeom>
        </p:spPr>
      </p:pic>
      <p:sp>
        <p:nvSpPr>
          <p:cNvPr id="2" name="标题占位符 1"/>
          <p:cNvSpPr>
            <a:spLocks noGrp="1"/>
          </p:cNvSpPr>
          <p:nvPr>
            <p:ph type="title"/>
          </p:nvPr>
        </p:nvSpPr>
        <p:spPr>
          <a:xfrm>
            <a:off x="323528" y="332656"/>
            <a:ext cx="8229600" cy="1008112"/>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2017/5/16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iming>
    <p:tnLst>
      <p:par>
        <p:cTn id="1" dur="indefinite" restart="never" nodeType="tmRoot"/>
      </p:par>
    </p:tnLst>
  </p:timing>
  <p:txStyles>
    <p:titleStyle>
      <a:lvl1pPr algn="l" defTabSz="914400" rtl="0" eaLnBrk="1" latinLnBrk="0" hangingPunct="1">
        <a:spcBef>
          <a:spcPct val="0"/>
        </a:spcBef>
        <a:buNone/>
        <a:defRPr sz="3600" b="0" kern="1200" cap="none" spc="0">
          <a:ln w="18415" cmpd="sng">
            <a:solidFill>
              <a:srgbClr val="FFFFFF"/>
            </a:solidFill>
            <a:prstDash val="solid"/>
          </a:ln>
          <a:solidFill>
            <a:srgbClr val="FFFFFF"/>
          </a:solidFill>
          <a:effectLst>
            <a:glow rad="101600">
              <a:schemeClr val="accent5">
                <a:satMod val="175000"/>
                <a:alpha val="40000"/>
              </a:schemeClr>
            </a:glow>
            <a:outerShdw blurRad="63500" dir="3600000" algn="tl" rotWithShape="0">
              <a:srgbClr val="000000">
                <a:alpha val="70000"/>
              </a:srgbClr>
            </a:out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新宋体" pitchFamily="49" charset="-122"/>
          <a:ea typeface="新宋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新宋体" pitchFamily="49" charset="-122"/>
          <a:ea typeface="新宋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新宋体" pitchFamily="49" charset="-122"/>
          <a:ea typeface="新宋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新宋体" pitchFamily="49" charset="-122"/>
          <a:ea typeface="新宋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新宋体" pitchFamily="49" charset="-122"/>
          <a:ea typeface="新宋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www.cssn.net.c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1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cnipr.com/" TargetMode="External"/><Relationship Id="rId2" Type="http://schemas.openxmlformats.org/officeDocument/2006/relationships/hyperlink" Target="http://www.sipo.gov.c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www.library.fudan.edu.cn/old/eresources/help/help_dii.htm"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67544" y="188640"/>
            <a:ext cx="5915025" cy="1143000"/>
          </a:xfrm>
        </p:spPr>
        <p:txBody>
          <a:bodyPr/>
          <a:lstStyle/>
          <a:p>
            <a:pPr eaLnBrk="1" hangingPunct="1"/>
            <a:r>
              <a:rPr lang="en-US" altLang="zh-CN" sz="4800" b="1" dirty="0" smtClean="0"/>
              <a:t>              </a:t>
            </a:r>
            <a:r>
              <a:rPr lang="zh-CN" altLang="en-US" sz="4800" b="1" dirty="0" smtClean="0">
                <a:ea typeface="华文楷体" pitchFamily="2" charset="-122"/>
              </a:rPr>
              <a:t>讲课内容</a:t>
            </a:r>
            <a:r>
              <a:rPr lang="en-US" altLang="zh-CN" sz="5400" b="1" dirty="0" smtClean="0"/>
              <a:t> </a:t>
            </a:r>
          </a:p>
        </p:txBody>
      </p:sp>
      <p:sp>
        <p:nvSpPr>
          <p:cNvPr id="4099" name="Rectangle 3"/>
          <p:cNvSpPr>
            <a:spLocks noGrp="1" noChangeArrowheads="1"/>
          </p:cNvSpPr>
          <p:nvPr>
            <p:ph idx="1"/>
          </p:nvPr>
        </p:nvSpPr>
        <p:spPr>
          <a:xfrm>
            <a:off x="457200" y="1484785"/>
            <a:ext cx="8229600" cy="5112866"/>
          </a:xfrm>
        </p:spPr>
        <p:txBody>
          <a:bodyPr/>
          <a:lstStyle/>
          <a:p>
            <a:pPr eaLnBrk="1" hangingPunct="1">
              <a:buFontTx/>
              <a:buNone/>
            </a:pPr>
            <a:r>
              <a:rPr lang="zh-CN" altLang="en-US" dirty="0" smtClean="0"/>
              <a:t>专利文献检索</a:t>
            </a:r>
            <a:endParaRPr lang="en-US" altLang="zh-CN" dirty="0" smtClean="0"/>
          </a:p>
          <a:p>
            <a:pPr eaLnBrk="1" hangingPunct="1">
              <a:buFontTx/>
              <a:buNone/>
            </a:pPr>
            <a:endParaRPr lang="en-US" altLang="zh-CN" dirty="0"/>
          </a:p>
          <a:p>
            <a:pPr eaLnBrk="1" hangingPunct="1">
              <a:buFontTx/>
              <a:buNone/>
            </a:pPr>
            <a:r>
              <a:rPr lang="zh-CN" altLang="en-US" dirty="0" smtClean="0"/>
              <a:t>标准文献检索</a:t>
            </a:r>
          </a:p>
          <a:p>
            <a:pPr eaLnBrk="1" hangingPunct="1">
              <a:buFontTx/>
              <a:buNone/>
            </a:pPr>
            <a:endParaRPr lang="zh-CN" altLang="en-US" dirty="0" smtClean="0"/>
          </a:p>
          <a:p>
            <a:pPr eaLnBrk="1" hangingPunct="1">
              <a:buFontTx/>
              <a:buNone/>
            </a:pPr>
            <a:r>
              <a:rPr lang="zh-CN" altLang="en-US" dirty="0" smtClean="0"/>
              <a:t>    </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79513" y="1052736"/>
            <a:ext cx="4248472" cy="5472608"/>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Tx/>
              <a:buNone/>
            </a:pPr>
            <a:r>
              <a:rPr lang="zh-CN" altLang="en-US" sz="1800" dirty="0" smtClean="0">
                <a:solidFill>
                  <a:schemeClr val="tx1"/>
                </a:solidFill>
                <a:latin typeface="微软雅黑" panose="020B0503020204020204" pitchFamily="34" charset="-122"/>
                <a:ea typeface="微软雅黑" panose="020B0503020204020204" pitchFamily="34" charset="-122"/>
              </a:rPr>
              <a:t>专利的类型：</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nSpc>
                <a:spcPct val="150000"/>
              </a:lnSpc>
              <a:buFontTx/>
              <a:buNone/>
            </a:pPr>
            <a:r>
              <a:rPr lang="zh-CN" altLang="en-US" sz="2400" b="1" dirty="0" smtClean="0">
                <a:solidFill>
                  <a:schemeClr val="tx1"/>
                </a:solidFill>
                <a:latin typeface="微软雅黑" panose="020B0503020204020204" pitchFamily="34" charset="-122"/>
                <a:ea typeface="微软雅黑" panose="020B0503020204020204" pitchFamily="34" charset="-122"/>
              </a:rPr>
              <a:t>    发明专利</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利用</a:t>
            </a:r>
            <a:r>
              <a:rPr lang="zh-CN" altLang="en-US" sz="1400" dirty="0">
                <a:solidFill>
                  <a:schemeClr val="tx1"/>
                </a:solidFill>
                <a:latin typeface="微软雅黑" panose="020B0503020204020204" pitchFamily="34" charset="-122"/>
                <a:ea typeface="微软雅黑" panose="020B0503020204020204" pitchFamily="34" charset="-122"/>
              </a:rPr>
              <a:t>自然法则在技术上的创造，就是创造新事物、新的制作方法。它与发现有着本质的不问，发现是指人类对自然界早已存在的规律或现象的认识。我国专利法规定的发明指对产品、方法及其改进所提出的新的技术方案，保护期为</a:t>
            </a:r>
            <a:r>
              <a:rPr lang="en-US" altLang="zh-CN" sz="1400" dirty="0">
                <a:solidFill>
                  <a:schemeClr val="tx1"/>
                </a:solidFill>
                <a:latin typeface="微软雅黑" panose="020B0503020204020204" pitchFamily="34" charset="-122"/>
                <a:ea typeface="微软雅黑" panose="020B0503020204020204" pitchFamily="34" charset="-122"/>
              </a:rPr>
              <a:t>20</a:t>
            </a:r>
            <a:r>
              <a:rPr lang="zh-CN" altLang="en-US" sz="1400" dirty="0">
                <a:solidFill>
                  <a:schemeClr val="tx1"/>
                </a:solidFill>
                <a:latin typeface="微软雅黑" panose="020B0503020204020204" pitchFamily="34" charset="-122"/>
                <a:ea typeface="微软雅黑" panose="020B0503020204020204" pitchFamily="34" charset="-122"/>
              </a:rPr>
              <a:t>年</a:t>
            </a:r>
            <a:r>
              <a:rPr lang="zh-CN" altLang="en-US" sz="1400" dirty="0" smtClean="0">
                <a:solidFill>
                  <a:schemeClr val="tx1"/>
                </a:solidFill>
                <a:latin typeface="微软雅黑" panose="020B0503020204020204" pitchFamily="34" charset="-122"/>
                <a:ea typeface="微软雅黑" panose="020B0503020204020204" pitchFamily="34" charset="-122"/>
              </a:rPr>
              <a:t>。（职务发明、非职务发明）</a:t>
            </a:r>
            <a:endParaRPr lang="zh-CN" altLang="en-US" sz="1400" dirty="0">
              <a:solidFill>
                <a:schemeClr val="tx1"/>
              </a:solidFill>
              <a:latin typeface="微软雅黑" panose="020B0503020204020204" pitchFamily="34" charset="-122"/>
              <a:ea typeface="微软雅黑" panose="020B0503020204020204" pitchFamily="34" charset="-122"/>
            </a:endParaRPr>
          </a:p>
          <a:p>
            <a:pPr>
              <a:lnSpc>
                <a:spcPct val="150000"/>
              </a:lnSpc>
              <a:buFontTx/>
              <a:buNone/>
            </a:pPr>
            <a:r>
              <a:rPr lang="zh-CN" altLang="en-US" sz="1400" b="1" dirty="0" smtClean="0">
                <a:solidFill>
                  <a:schemeClr val="tx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实用新型专利</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指</a:t>
            </a:r>
            <a:r>
              <a:rPr lang="zh-CN" altLang="en-US" sz="1400" dirty="0">
                <a:solidFill>
                  <a:schemeClr val="tx1"/>
                </a:solidFill>
                <a:latin typeface="微软雅黑" panose="020B0503020204020204" pitchFamily="34" charset="-122"/>
                <a:ea typeface="微软雅黑" panose="020B0503020204020204" pitchFamily="34" charset="-122"/>
              </a:rPr>
              <a:t>对产品的形状、构造及其结合提出的新的技术方案</a:t>
            </a:r>
            <a:r>
              <a:rPr lang="zh-CN" altLang="en-US" sz="1400" dirty="0" smtClean="0">
                <a:solidFill>
                  <a:schemeClr val="tx1"/>
                </a:solidFill>
                <a:latin typeface="微软雅黑" panose="020B0503020204020204" pitchFamily="34" charset="-122"/>
                <a:ea typeface="微软雅黑" panose="020B0503020204020204" pitchFamily="34" charset="-122"/>
              </a:rPr>
              <a:t>。保护</a:t>
            </a:r>
            <a:r>
              <a:rPr lang="zh-CN" altLang="en-US" sz="1400" dirty="0">
                <a:solidFill>
                  <a:schemeClr val="tx1"/>
                </a:solidFill>
                <a:latin typeface="微软雅黑" panose="020B0503020204020204" pitchFamily="34" charset="-122"/>
                <a:ea typeface="微软雅黑" panose="020B0503020204020204" pitchFamily="34" charset="-122"/>
              </a:rPr>
              <a:t>期为</a:t>
            </a:r>
            <a:r>
              <a:rPr lang="en-US" altLang="zh-CN" sz="1400" dirty="0">
                <a:solidFill>
                  <a:schemeClr val="tx1"/>
                </a:solidFill>
                <a:latin typeface="微软雅黑" panose="020B0503020204020204" pitchFamily="34" charset="-122"/>
                <a:ea typeface="微软雅黑" panose="020B0503020204020204" pitchFamily="34" charset="-122"/>
              </a:rPr>
              <a:t>10</a:t>
            </a:r>
            <a:r>
              <a:rPr lang="zh-CN" altLang="en-US" sz="1400" dirty="0">
                <a:solidFill>
                  <a:schemeClr val="tx1"/>
                </a:solidFill>
                <a:latin typeface="微软雅黑" panose="020B0503020204020204" pitchFamily="34" charset="-122"/>
                <a:ea typeface="微软雅黑" panose="020B0503020204020204" pitchFamily="34" charset="-122"/>
              </a:rPr>
              <a:t>年</a:t>
            </a:r>
            <a:r>
              <a:rPr lang="zh-CN" altLang="en-US" sz="1400" dirty="0" smtClean="0">
                <a:solidFill>
                  <a:schemeClr val="tx1"/>
                </a:solidFill>
                <a:latin typeface="微软雅黑" panose="020B0503020204020204" pitchFamily="34" charset="-122"/>
                <a:ea typeface="微软雅黑" panose="020B0503020204020204" pitchFamily="34" charset="-122"/>
              </a:rPr>
              <a:t>。（小发明）</a:t>
            </a:r>
            <a:endParaRPr lang="zh-CN" altLang="en-US" sz="1400" dirty="0">
              <a:solidFill>
                <a:schemeClr val="tx1"/>
              </a:solidFill>
              <a:latin typeface="微软雅黑" panose="020B0503020204020204" pitchFamily="34" charset="-122"/>
              <a:ea typeface="微软雅黑" panose="020B0503020204020204" pitchFamily="34" charset="-122"/>
            </a:endParaRPr>
          </a:p>
          <a:p>
            <a:pPr>
              <a:lnSpc>
                <a:spcPct val="150000"/>
              </a:lnSpc>
              <a:buFontTx/>
              <a:buNone/>
            </a:pPr>
            <a:r>
              <a:rPr lang="zh-CN" altLang="en-US" sz="1400" dirty="0" smtClean="0">
                <a:solidFill>
                  <a:schemeClr val="tx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外观设计专利</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针对</a:t>
            </a:r>
            <a:r>
              <a:rPr lang="zh-CN" altLang="en-US" sz="1400" dirty="0">
                <a:solidFill>
                  <a:schemeClr val="tx1"/>
                </a:solidFill>
                <a:latin typeface="微软雅黑" panose="020B0503020204020204" pitchFamily="34" charset="-122"/>
                <a:ea typeface="微软雅黑" panose="020B0503020204020204" pitchFamily="34" charset="-122"/>
              </a:rPr>
              <a:t>产品形状的外观美感，不涉及技术效果而进行的设计。我国专利法所规定的外观设计专利指对产品、图案、色彩及其结合所做出的富有美感，并适于工业上应用的新设计，保护期为</a:t>
            </a:r>
            <a:r>
              <a:rPr lang="en-US" altLang="zh-CN" sz="1400" dirty="0">
                <a:solidFill>
                  <a:schemeClr val="tx1"/>
                </a:solidFill>
                <a:latin typeface="微软雅黑" panose="020B0503020204020204" pitchFamily="34" charset="-122"/>
                <a:ea typeface="微软雅黑" panose="020B0503020204020204" pitchFamily="34" charset="-122"/>
              </a:rPr>
              <a:t>10</a:t>
            </a:r>
            <a:r>
              <a:rPr lang="zh-CN" altLang="en-US" sz="1400" dirty="0">
                <a:solidFill>
                  <a:schemeClr val="tx1"/>
                </a:solidFill>
                <a:latin typeface="微软雅黑" panose="020B0503020204020204" pitchFamily="34" charset="-122"/>
                <a:ea typeface="微软雅黑" panose="020B0503020204020204" pitchFamily="34" charset="-122"/>
              </a:rPr>
              <a:t>年</a:t>
            </a:r>
            <a:r>
              <a:rPr lang="zh-CN" altLang="en-US" sz="1400" dirty="0" smtClean="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0" y="260648"/>
            <a:ext cx="9324528" cy="720080"/>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1</a:t>
            </a:r>
            <a:r>
              <a:rPr lang="zh-CN" altLang="en-US" sz="2800" dirty="0" smtClean="0">
                <a:latin typeface="微软雅黑" panose="020B0503020204020204" pitchFamily="34" charset="-122"/>
                <a:ea typeface="微软雅黑" panose="020B0503020204020204" pitchFamily="34" charset="-122"/>
              </a:rPr>
              <a:t>、什么是专利</a:t>
            </a:r>
            <a:endParaRPr lang="en-US" altLang="ko-KR" sz="2800" dirty="0" smtClean="0">
              <a:latin typeface="微软雅黑" panose="020B0503020204020204" pitchFamily="34" charset="-122"/>
              <a:ea typeface="微软雅黑" panose="020B0503020204020204" pitchFamily="34" charset="-122"/>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711" y="1052736"/>
            <a:ext cx="4886817"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022465"/>
      </p:ext>
    </p:extLst>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a:xfrm>
            <a:off x="395536" y="188640"/>
            <a:ext cx="9001000" cy="720080"/>
          </a:xfrm>
        </p:spPr>
        <p:txBody>
          <a:bodyPr/>
          <a:lstStyle/>
          <a:p>
            <a:pPr eaLnBrk="1" hangingPunct="1"/>
            <a:r>
              <a:rPr lang="zh-CN" altLang="en-US" dirty="0" smtClean="0"/>
              <a:t>德温特手工代码</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052736"/>
            <a:ext cx="921702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16632"/>
            <a:ext cx="8229600" cy="1008112"/>
          </a:xfrm>
        </p:spPr>
        <p:txBody>
          <a:bodyPr/>
          <a:lstStyle/>
          <a:p>
            <a:r>
              <a:rPr lang="zh-CN" altLang="en-US" dirty="0" smtClean="0"/>
              <a:t>调整策略，再次检索</a:t>
            </a:r>
            <a:endParaRPr lang="zh-CN"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96752"/>
            <a:ext cx="8676456"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204796"/>
      </p:ext>
    </p:extLst>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8229600" cy="1008112"/>
          </a:xfrm>
        </p:spPr>
        <p:txBody>
          <a:bodyPr/>
          <a:lstStyle/>
          <a:p>
            <a:r>
              <a:rPr lang="zh-CN" altLang="en-US" dirty="0" smtClean="0"/>
              <a:t>检索结果</a:t>
            </a:r>
            <a:endParaRPr lang="zh-CN" altLang="en-US" dirty="0"/>
          </a:p>
        </p:txBody>
      </p:sp>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196752"/>
            <a:ext cx="8795320" cy="4795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175103"/>
      </p:ext>
    </p:extLst>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eaLnBrk="1" fontAlgn="auto" hangingPunct="1">
              <a:spcAft>
                <a:spcPts val="0"/>
              </a:spcAft>
              <a:defRPr/>
            </a:pPr>
            <a:r>
              <a:rPr lang="zh-CN" altLang="en-US" sz="2800" b="1" dirty="0" smtClean="0">
                <a:latin typeface="宋体" pitchFamily="2" charset="-122"/>
              </a:rPr>
              <a:t>案例 </a:t>
            </a:r>
            <a:r>
              <a:rPr lang="zh-CN" altLang="en-US" sz="2800" b="1" dirty="0">
                <a:latin typeface="宋体" pitchFamily="2" charset="-122"/>
              </a:rPr>
              <a:t>怎样发现某个领域中的核心技术？</a:t>
            </a:r>
            <a:endParaRPr lang="zh-CN" altLang="en-US" sz="2800" dirty="0" smtClean="0"/>
          </a:p>
        </p:txBody>
      </p:sp>
      <p:sp>
        <p:nvSpPr>
          <p:cNvPr id="3" name="内容占位符 2"/>
          <p:cNvSpPr>
            <a:spLocks noGrp="1"/>
          </p:cNvSpPr>
          <p:nvPr>
            <p:ph idx="1"/>
          </p:nvPr>
        </p:nvSpPr>
        <p:spPr>
          <a:xfrm>
            <a:off x="457200" y="1484313"/>
            <a:ext cx="8229600" cy="4535487"/>
          </a:xfrm>
        </p:spPr>
        <p:txBody>
          <a:bodyPr rtlCol="0">
            <a:normAutofit/>
          </a:bodyPr>
          <a:lstStyle/>
          <a:p>
            <a:pPr eaLnBrk="1" fontAlgn="auto" hangingPunct="1">
              <a:spcBef>
                <a:spcPct val="0"/>
              </a:spcBef>
              <a:spcAft>
                <a:spcPts val="0"/>
              </a:spcAft>
              <a:buFont typeface="Wingdings 2"/>
              <a:buChar char=""/>
              <a:defRPr/>
            </a:pPr>
            <a:r>
              <a:rPr lang="zh-CN" altLang="en-US" sz="2400" dirty="0">
                <a:ea typeface="宋体" pitchFamily="2" charset="-122"/>
              </a:rPr>
              <a:t>如何判断核心专利</a:t>
            </a:r>
            <a:r>
              <a:rPr lang="en-US" altLang="zh-CN" sz="2400" dirty="0" smtClean="0">
                <a:ea typeface="宋体" pitchFamily="2" charset="-122"/>
              </a:rPr>
              <a:t>?</a:t>
            </a:r>
          </a:p>
          <a:p>
            <a:pPr marL="0" indent="0" eaLnBrk="1" fontAlgn="auto" hangingPunct="1">
              <a:spcBef>
                <a:spcPct val="0"/>
              </a:spcBef>
              <a:spcAft>
                <a:spcPts val="0"/>
              </a:spcAft>
              <a:buFont typeface="Wingdings 2" pitchFamily="18" charset="2"/>
              <a:buNone/>
              <a:defRPr/>
            </a:pPr>
            <a:endParaRPr lang="en-US" altLang="zh-CN" sz="2400" dirty="0" smtClean="0">
              <a:ea typeface="宋体" pitchFamily="2" charset="-122"/>
            </a:endParaRPr>
          </a:p>
          <a:p>
            <a:pPr eaLnBrk="1" hangingPunct="1">
              <a:spcBef>
                <a:spcPct val="0"/>
              </a:spcBef>
              <a:defRPr/>
            </a:pPr>
            <a:r>
              <a:rPr lang="zh-CN" altLang="en-US" sz="2400" dirty="0" smtClean="0">
                <a:latin typeface="宋体" pitchFamily="2" charset="-122"/>
                <a:ea typeface="宋体" pitchFamily="2" charset="-122"/>
              </a:rPr>
              <a:t>一般来说，现在的技术都是在已有技术上发展而来的。如果一篇专利被后续的专利引证次数越多，在一定程度上可以认为这项技术对后续的影响力越大。因此我们可以通过统计检索结果中被引用次数来找出核心专利。</a:t>
            </a:r>
            <a:endParaRPr lang="en-US" altLang="zh-CN" sz="2400" dirty="0" smtClean="0">
              <a:latin typeface="宋体" pitchFamily="2" charset="-122"/>
              <a:ea typeface="宋体" pitchFamily="2" charset="-122"/>
            </a:endParaRPr>
          </a:p>
          <a:p>
            <a:pPr eaLnBrk="1" hangingPunct="1">
              <a:spcBef>
                <a:spcPct val="0"/>
              </a:spcBef>
              <a:defRPr/>
            </a:pPr>
            <a:endParaRPr lang="en-US" altLang="zh-CN" sz="2400" dirty="0" smtClean="0">
              <a:latin typeface="宋体" pitchFamily="2" charset="-122"/>
              <a:ea typeface="宋体" pitchFamily="2" charset="-122"/>
            </a:endParaRPr>
          </a:p>
          <a:p>
            <a:pPr eaLnBrk="1" hangingPunct="1">
              <a:spcBef>
                <a:spcPct val="0"/>
              </a:spcBef>
              <a:defRPr/>
            </a:pPr>
            <a:r>
              <a:rPr lang="zh-CN" altLang="en-US" sz="2400" dirty="0" smtClean="0">
                <a:latin typeface="宋体" pitchFamily="2" charset="-122"/>
                <a:ea typeface="宋体" pitchFamily="2" charset="-122"/>
              </a:rPr>
              <a:t>另外</a:t>
            </a:r>
            <a:r>
              <a:rPr lang="en-US" altLang="zh-CN" sz="2400" dirty="0" smtClean="0">
                <a:latin typeface="宋体" pitchFamily="2" charset="-122"/>
                <a:ea typeface="宋体" pitchFamily="2" charset="-122"/>
              </a:rPr>
              <a:t>,</a:t>
            </a:r>
            <a:r>
              <a:rPr lang="zh-CN" altLang="en-US" sz="2400" dirty="0" smtClean="0">
                <a:latin typeface="宋体" pitchFamily="2" charset="-122"/>
                <a:ea typeface="宋体" pitchFamily="2" charset="-122"/>
              </a:rPr>
              <a:t>我们可以根据同族专利的大小来寻找核心专利</a:t>
            </a:r>
            <a:endParaRPr lang="en-US" altLang="zh-CN" sz="2400" dirty="0" smtClean="0">
              <a:latin typeface="宋体" pitchFamily="2" charset="-122"/>
              <a:ea typeface="宋体" pitchFamily="2" charset="-122"/>
            </a:endParaRPr>
          </a:p>
        </p:txBody>
      </p:sp>
    </p:spTree>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686800" cy="891480"/>
          </a:xfrm>
        </p:spPr>
        <p:txBody>
          <a:bodyPr/>
          <a:lstStyle/>
          <a:p>
            <a:r>
              <a:rPr lang="zh-CN" altLang="en-US" dirty="0" smtClean="0"/>
              <a:t>了解核心专利</a:t>
            </a:r>
            <a:endParaRPr lang="zh-CN" altLang="en-US" dirty="0"/>
          </a:p>
        </p:txBody>
      </p:sp>
      <p:sp>
        <p:nvSpPr>
          <p:cNvPr id="5" name="椭圆 4"/>
          <p:cNvSpPr/>
          <p:nvPr/>
        </p:nvSpPr>
        <p:spPr>
          <a:xfrm>
            <a:off x="395536" y="2924944"/>
            <a:ext cx="230425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124744"/>
            <a:ext cx="9252520" cy="473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143604"/>
      </p:ext>
    </p:extLst>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16632"/>
            <a:ext cx="8229600" cy="1008112"/>
          </a:xfrm>
        </p:spPr>
        <p:txBody>
          <a:bodyPr/>
          <a:lstStyle/>
          <a:p>
            <a:r>
              <a:rPr lang="zh-CN" altLang="en-US" dirty="0" smtClean="0"/>
              <a:t>利用被引频次了解核心专利</a:t>
            </a:r>
            <a:endParaRPr lang="zh-CN" altLang="en-US" dirty="0"/>
          </a:p>
        </p:txBody>
      </p:sp>
      <p:pic>
        <p:nvPicPr>
          <p:cNvPr id="717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052736"/>
            <a:ext cx="8928992" cy="4517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椭圆 3"/>
          <p:cNvSpPr/>
          <p:nvPr/>
        </p:nvSpPr>
        <p:spPr>
          <a:xfrm>
            <a:off x="2483768" y="2132856"/>
            <a:ext cx="1440160"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8917553"/>
      </p:ext>
    </p:extLst>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3737"/>
            <a:ext cx="8229600" cy="1008112"/>
          </a:xfrm>
        </p:spPr>
        <p:txBody>
          <a:bodyPr/>
          <a:lstStyle/>
          <a:p>
            <a:r>
              <a:rPr lang="zh-CN" altLang="en-US" dirty="0" smtClean="0"/>
              <a:t>利用同族专利了解核心专利</a:t>
            </a:r>
            <a:endParaRPr lang="zh-CN" alt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969623"/>
            <a:ext cx="8964488" cy="5339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椭圆 3"/>
          <p:cNvSpPr/>
          <p:nvPr/>
        </p:nvSpPr>
        <p:spPr>
          <a:xfrm>
            <a:off x="179512" y="2852936"/>
            <a:ext cx="9145016" cy="21602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63729"/>
      </p:ext>
    </p:extLst>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a:xfrm>
            <a:off x="0" y="274638"/>
            <a:ext cx="9144000" cy="1143000"/>
          </a:xfrm>
        </p:spPr>
        <p:txBody>
          <a:bodyPr/>
          <a:lstStyle/>
          <a:p>
            <a:pPr marL="342900" indent="-342900" eaLnBrk="1" hangingPunct="1"/>
            <a:r>
              <a:rPr lang="zh-CN" altLang="en-US" sz="2800" b="1" dirty="0" smtClean="0">
                <a:latin typeface="宋体" pitchFamily="2" charset="-122"/>
                <a:ea typeface="宋体" pitchFamily="2" charset="-122"/>
              </a:rPr>
              <a:t>案例 怎样</a:t>
            </a:r>
            <a:r>
              <a:rPr lang="zh-CN" altLang="en-US" sz="2800" b="1" dirty="0" smtClean="0">
                <a:latin typeface="宋体" pitchFamily="2" charset="-122"/>
                <a:ea typeface="宋体" pitchFamily="2" charset="-122"/>
                <a:sym typeface="Symbol" pitchFamily="18" charset="2"/>
              </a:rPr>
              <a:t>查找某国外公司的技术是否在中国申请保护</a:t>
            </a:r>
            <a:r>
              <a:rPr lang="en-US" altLang="zh-CN" sz="2800" b="1" dirty="0" smtClean="0">
                <a:latin typeface="宋体" pitchFamily="2" charset="-122"/>
                <a:ea typeface="宋体" pitchFamily="2" charset="-122"/>
                <a:sym typeface="Symbol" pitchFamily="18" charset="2"/>
              </a:rPr>
              <a:t>?</a:t>
            </a:r>
            <a:r>
              <a:rPr lang="zh-CN" altLang="en-US" sz="2800" b="1" dirty="0" smtClean="0">
                <a:solidFill>
                  <a:srgbClr val="FF0000"/>
                </a:solidFill>
                <a:latin typeface="宋体" pitchFamily="2" charset="-122"/>
                <a:ea typeface="宋体" pitchFamily="2" charset="-122"/>
              </a:rPr>
              <a:t/>
            </a:r>
            <a:br>
              <a:rPr lang="zh-CN" altLang="en-US" sz="2800" b="1" dirty="0" smtClean="0">
                <a:solidFill>
                  <a:srgbClr val="FF0000"/>
                </a:solidFill>
                <a:latin typeface="宋体" pitchFamily="2" charset="-122"/>
                <a:ea typeface="宋体" pitchFamily="2" charset="-122"/>
              </a:rPr>
            </a:br>
            <a:endParaRPr lang="zh-CN" altLang="en-US" sz="2800" dirty="0" smtClean="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268760"/>
            <a:ext cx="8640961" cy="5060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椭圆 2"/>
          <p:cNvSpPr/>
          <p:nvPr/>
        </p:nvSpPr>
        <p:spPr>
          <a:xfrm>
            <a:off x="179512" y="3284984"/>
            <a:ext cx="1944216" cy="165618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16632"/>
            <a:ext cx="8229600" cy="1224136"/>
          </a:xfrm>
        </p:spPr>
        <p:txBody>
          <a:bodyPr/>
          <a:lstStyle/>
          <a:p>
            <a:r>
              <a:rPr lang="zh-CN" altLang="en-US" dirty="0" smtClean="0"/>
              <a:t>检索结果</a:t>
            </a:r>
            <a:endParaRPr lang="zh-CN" altLang="en-US" dirty="0"/>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196752"/>
            <a:ext cx="8496944"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814165"/>
      </p:ext>
    </p:extLst>
  </p:cSld>
  <p:clrMapOvr>
    <a:masterClrMapping/>
  </p:clrMapOvr>
  <p:transition spd="med"/>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250825" y="188640"/>
            <a:ext cx="8893175" cy="1079500"/>
          </a:xfrm>
        </p:spPr>
        <p:txBody>
          <a:bodyPr/>
          <a:lstStyle/>
          <a:p>
            <a:pPr eaLnBrk="1" hangingPunct="1"/>
            <a:r>
              <a:rPr lang="en-US" altLang="zh-CN" dirty="0" err="1" smtClean="0"/>
              <a:t>esp@cenet</a:t>
            </a:r>
            <a:r>
              <a:rPr lang="zh-CN" altLang="en-US" dirty="0" smtClean="0"/>
              <a:t>欧专局专利检索</a:t>
            </a:r>
            <a:endParaRPr lang="en-US" altLang="zh-CN" dirty="0" smtClean="0"/>
          </a:p>
        </p:txBody>
      </p:sp>
      <p:sp>
        <p:nvSpPr>
          <p:cNvPr id="104451" name="Rectangle 3"/>
          <p:cNvSpPr>
            <a:spLocks noGrp="1" noChangeArrowheads="1"/>
          </p:cNvSpPr>
          <p:nvPr>
            <p:ph idx="1"/>
          </p:nvPr>
        </p:nvSpPr>
        <p:spPr>
          <a:xfrm>
            <a:off x="323528" y="1196752"/>
            <a:ext cx="8928991" cy="5112568"/>
          </a:xfrm>
        </p:spPr>
        <p:txBody>
          <a:bodyPr/>
          <a:lstStyle/>
          <a:p>
            <a:pPr eaLnBrk="1" hangingPunct="1">
              <a:lnSpc>
                <a:spcPct val="80000"/>
              </a:lnSpc>
            </a:pPr>
            <a:r>
              <a:rPr lang="en-US" altLang="zh-CN" sz="2800" dirty="0" err="1" smtClean="0"/>
              <a:t>esp@cenet</a:t>
            </a:r>
            <a:r>
              <a:rPr lang="zh-CN" altLang="en-US" sz="2800" dirty="0" smtClean="0"/>
              <a:t>是</a:t>
            </a:r>
            <a:r>
              <a:rPr lang="en-US" altLang="zh-CN" sz="2800" dirty="0" err="1" smtClean="0"/>
              <a:t>Europes</a:t>
            </a:r>
            <a:r>
              <a:rPr lang="en-US" altLang="zh-CN" sz="2800" dirty="0" smtClean="0"/>
              <a:t> network of patent databases(</a:t>
            </a:r>
            <a:r>
              <a:rPr lang="en-US" altLang="zh-CN" sz="2800" dirty="0" err="1" smtClean="0"/>
              <a:t>esp@cenet.network</a:t>
            </a:r>
            <a:r>
              <a:rPr lang="en-US" altLang="zh-CN" sz="2800" dirty="0" smtClean="0"/>
              <a:t> </a:t>
            </a:r>
            <a:r>
              <a:rPr lang="en-US" altLang="zh-CN" sz="2800" dirty="0" err="1" smtClean="0"/>
              <a:t>tosearch</a:t>
            </a:r>
            <a:r>
              <a:rPr lang="en-US" altLang="zh-CN" sz="2800" dirty="0" smtClean="0"/>
              <a:t>)</a:t>
            </a:r>
            <a:r>
              <a:rPr lang="zh-CN" altLang="en-US" sz="2800" dirty="0" smtClean="0"/>
              <a:t>的简称，是欧洲专利局（</a:t>
            </a:r>
            <a:r>
              <a:rPr lang="en-US" altLang="zh-CN" sz="2800" dirty="0" smtClean="0"/>
              <a:t>The European Patent </a:t>
            </a:r>
            <a:r>
              <a:rPr lang="en-US" altLang="zh-CN" sz="2800" dirty="0" err="1" smtClean="0"/>
              <a:t>Organization,EPO</a:t>
            </a:r>
            <a:r>
              <a:rPr lang="zh-CN" altLang="en-US" sz="2800" dirty="0" smtClean="0"/>
              <a:t>）和其</a:t>
            </a:r>
            <a:r>
              <a:rPr lang="en-US" altLang="zh-CN" sz="2800" dirty="0" smtClean="0"/>
              <a:t>18</a:t>
            </a:r>
            <a:r>
              <a:rPr lang="zh-CN" altLang="en-US" sz="2800" dirty="0" smtClean="0"/>
              <a:t>个成员国的国家专利局提供的基于</a:t>
            </a:r>
            <a:r>
              <a:rPr lang="en-US" altLang="zh-CN" sz="2800" dirty="0" smtClean="0"/>
              <a:t>WEB </a:t>
            </a:r>
            <a:r>
              <a:rPr lang="zh-CN" altLang="en-US" sz="2800" dirty="0" smtClean="0"/>
              <a:t>的网上免费专利信息数据库检索系统。该系统可提供对世界</a:t>
            </a:r>
            <a:r>
              <a:rPr lang="en-US" altLang="zh-CN" sz="2800" dirty="0" smtClean="0"/>
              <a:t>50</a:t>
            </a:r>
            <a:r>
              <a:rPr lang="zh-CN" altLang="en-US" sz="2800" dirty="0" smtClean="0"/>
              <a:t>多个国家专利信息的网上免费检索，大多数国家的专利数据可追溯自</a:t>
            </a:r>
            <a:r>
              <a:rPr lang="en-US" altLang="zh-CN" sz="2800" dirty="0" smtClean="0"/>
              <a:t>20</a:t>
            </a:r>
            <a:r>
              <a:rPr lang="zh-CN" altLang="en-US" sz="2800" dirty="0" smtClean="0"/>
              <a:t>世纪</a:t>
            </a:r>
            <a:r>
              <a:rPr lang="en-US" altLang="zh-CN" sz="2800" dirty="0" smtClean="0"/>
              <a:t>70</a:t>
            </a:r>
            <a:r>
              <a:rPr lang="zh-CN" altLang="en-US" sz="2800" dirty="0" smtClean="0"/>
              <a:t>年代，但每个国家可检索专利信息的详细程度和覆盖年限并不完全相同，有些国家、地区、组织的专利可检索到全文，有些国家的专利可检索到文摘，而有些国家的专利则只能检索到题录。因此</a:t>
            </a:r>
            <a:r>
              <a:rPr lang="en-US" altLang="zh-CN" sz="2800" dirty="0" err="1" smtClean="0"/>
              <a:t>esp@cenet</a:t>
            </a:r>
            <a:r>
              <a:rPr lang="zh-CN" altLang="en-US" sz="2800" dirty="0" smtClean="0"/>
              <a:t>已成为对国外专利信息进行系统性检索的很好的工具。</a:t>
            </a:r>
            <a:endParaRPr lang="en-US" altLang="zh-CN" sz="2800" dirty="0" smtClean="0"/>
          </a:p>
          <a:p>
            <a:pPr eaLnBrk="1" hangingPunct="1">
              <a:lnSpc>
                <a:spcPct val="80000"/>
              </a:lnSpc>
            </a:pPr>
            <a:endParaRPr lang="zh-CN" altLang="en-US" sz="2800" dirty="0" smtClean="0"/>
          </a:p>
          <a:p>
            <a:pPr eaLnBrk="1" hangingPunct="1">
              <a:lnSpc>
                <a:spcPct val="80000"/>
              </a:lnSpc>
            </a:pPr>
            <a:endParaRPr lang="en-US" altLang="zh-CN" sz="2800" dirty="0" smtClean="0"/>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5536" y="620688"/>
            <a:ext cx="8229600" cy="1008112"/>
          </a:xfrm>
          <a:noFill/>
        </p:spPr>
        <p:txBody>
          <a:bodyPr>
            <a:normAutofit/>
          </a:bodyPr>
          <a:lstStyle/>
          <a:p>
            <a:pPr eaLnBrk="1" hangingPunct="1"/>
            <a:r>
              <a:rPr lang="zh-CN" altLang="en-US" sz="2400" dirty="0" smtClean="0"/>
              <a:t>三者的不同之处 </a:t>
            </a:r>
          </a:p>
        </p:txBody>
      </p:sp>
      <p:sp>
        <p:nvSpPr>
          <p:cNvPr id="8195" name="Rectangle 3"/>
          <p:cNvSpPr>
            <a:spLocks noGrp="1" noChangeArrowheads="1"/>
          </p:cNvSpPr>
          <p:nvPr>
            <p:ph idx="1"/>
          </p:nvPr>
        </p:nvSpPr>
        <p:spPr>
          <a:xfrm>
            <a:off x="418647" y="1556792"/>
            <a:ext cx="9000678" cy="4032448"/>
          </a:xfrm>
        </p:spPr>
        <p:txBody>
          <a:bodyPr>
            <a:normAutofit/>
          </a:bodyPr>
          <a:lstStyle/>
          <a:p>
            <a:pPr eaLnBrk="1" hangingPunct="1">
              <a:lnSpc>
                <a:spcPct val="150000"/>
              </a:lnSpc>
            </a:pPr>
            <a:r>
              <a:rPr lang="zh-CN" altLang="en-US" sz="2000" dirty="0" smtClean="0">
                <a:latin typeface="微软雅黑" panose="020B0503020204020204" pitchFamily="34" charset="-122"/>
                <a:ea typeface="微软雅黑" panose="020B0503020204020204" pitchFamily="34" charset="-122"/>
              </a:rPr>
              <a:t>本质上的不同：发明和实用新型属于技术方案；外观设计则是一设计方案。</a:t>
            </a:r>
          </a:p>
          <a:p>
            <a:pPr eaLnBrk="1" hangingPunct="1">
              <a:lnSpc>
                <a:spcPct val="150000"/>
              </a:lnSpc>
            </a:pPr>
            <a:r>
              <a:rPr lang="zh-CN" altLang="en-US" sz="2000" dirty="0" smtClean="0">
                <a:latin typeface="微软雅黑" panose="020B0503020204020204" pitchFamily="34" charset="-122"/>
                <a:ea typeface="微软雅黑" panose="020B0503020204020204" pitchFamily="34" charset="-122"/>
              </a:rPr>
              <a:t>法律要件的不同：外观设计具有独创性、实用性和富于美感；发明和实用新型具有专利的三性，即新颖性、创造性和实用性。</a:t>
            </a:r>
          </a:p>
          <a:p>
            <a:pPr eaLnBrk="1" hangingPunct="1">
              <a:lnSpc>
                <a:spcPct val="150000"/>
              </a:lnSpc>
              <a:buFontTx/>
              <a:buNone/>
            </a:pPr>
            <a:r>
              <a:rPr lang="zh-CN" altLang="en-US" sz="2000" dirty="0" smtClean="0">
                <a:latin typeface="微软雅黑" panose="020B0503020204020204" pitchFamily="34" charset="-122"/>
                <a:ea typeface="微软雅黑" panose="020B0503020204020204" pitchFamily="34" charset="-122"/>
              </a:rPr>
              <a:t>    实用新型与发明专利不同之处在于：</a:t>
            </a:r>
          </a:p>
          <a:p>
            <a:pPr eaLnBrk="1" hangingPunct="1">
              <a:lnSpc>
                <a:spcPct val="150000"/>
              </a:lnSpc>
              <a:buFontTx/>
              <a:buNone/>
            </a:pPr>
            <a:r>
              <a:rPr lang="zh-CN" altLang="en-US" sz="2000" dirty="0" smtClean="0">
                <a:latin typeface="微软雅黑" panose="020B0503020204020204" pitchFamily="34" charset="-122"/>
                <a:ea typeface="微软雅黑" panose="020B0503020204020204" pitchFamily="34" charset="-122"/>
              </a:rPr>
              <a:t>    实用新型只限于具有一定形状的产品，不能是一种方法，例如生产方法、试验方法等，也不能是没有固定形状的产品，如化学物质等。</a:t>
            </a:r>
          </a:p>
          <a:p>
            <a:pPr eaLnBrk="1" hangingPunct="1">
              <a:lnSpc>
                <a:spcPct val="150000"/>
              </a:lnSpc>
              <a:buFontTx/>
              <a:buNone/>
            </a:pPr>
            <a:r>
              <a:rPr lang="zh-CN" altLang="en-US" sz="2000" dirty="0" smtClean="0">
                <a:latin typeface="微软雅黑" panose="020B0503020204020204" pitchFamily="34" charset="-122"/>
                <a:ea typeface="微软雅黑" panose="020B0503020204020204" pitchFamily="34" charset="-122"/>
              </a:rPr>
              <a:t>     对实用新型的创造性要求不太高，而实用性较强。</a:t>
            </a:r>
          </a:p>
          <a:p>
            <a:pPr eaLnBrk="1" hangingPunct="1">
              <a:lnSpc>
                <a:spcPct val="90000"/>
              </a:lnSpc>
              <a:buFontTx/>
              <a:buNone/>
            </a:pPr>
            <a:endParaRPr lang="zh-CN" altLang="en-US" sz="2000" dirty="0" smtClean="0">
              <a:latin typeface="微软雅黑" panose="020B0503020204020204" pitchFamily="34" charset="-122"/>
              <a:ea typeface="微软雅黑" panose="020B0503020204020204" pitchFamily="34" charset="-122"/>
            </a:endParaRPr>
          </a:p>
        </p:txBody>
      </p:sp>
      <p:sp>
        <p:nvSpPr>
          <p:cNvPr id="4" name="圆角矩形 3"/>
          <p:cNvSpPr/>
          <p:nvPr/>
        </p:nvSpPr>
        <p:spPr>
          <a:xfrm>
            <a:off x="40698" y="116632"/>
            <a:ext cx="9756576" cy="720080"/>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1</a:t>
            </a:r>
            <a:r>
              <a:rPr lang="zh-CN" altLang="en-US" sz="2800" dirty="0" smtClean="0">
                <a:latin typeface="微软雅黑" panose="020B0503020204020204" pitchFamily="34" charset="-122"/>
                <a:ea typeface="微软雅黑" panose="020B0503020204020204" pitchFamily="34" charset="-122"/>
              </a:rPr>
              <a:t>、什么是专利</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7215528"/>
      </p:ext>
    </p:extLst>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rtlCol="0">
            <a:normAutofit fontScale="90000"/>
          </a:bodyPr>
          <a:lstStyle/>
          <a:p>
            <a:pPr eaLnBrk="1" fontAlgn="auto" hangingPunct="1">
              <a:spcAft>
                <a:spcPts val="0"/>
              </a:spcAft>
              <a:defRPr/>
            </a:pPr>
            <a:r>
              <a:rPr lang="zh-CN" altLang="en-US" sz="4000" dirty="0" smtClean="0"/>
              <a:t>欧洲专利局专利信息网</a:t>
            </a:r>
            <a:br>
              <a:rPr lang="zh-CN" altLang="en-US" sz="4000" dirty="0" smtClean="0"/>
            </a:br>
            <a:endParaRPr lang="zh-CN" altLang="en-US" sz="4000" dirty="0" smtClean="0"/>
          </a:p>
        </p:txBody>
      </p:sp>
      <p:sp>
        <p:nvSpPr>
          <p:cNvPr id="103427" name="Rectangle 3"/>
          <p:cNvSpPr>
            <a:spLocks noGrp="1" noChangeArrowheads="1"/>
          </p:cNvSpPr>
          <p:nvPr>
            <p:ph idx="1"/>
          </p:nvPr>
        </p:nvSpPr>
        <p:spPr>
          <a:xfrm>
            <a:off x="323527" y="836712"/>
            <a:ext cx="8363272" cy="5039072"/>
          </a:xfrm>
        </p:spPr>
        <p:txBody>
          <a:bodyPr/>
          <a:lstStyle/>
          <a:p>
            <a:r>
              <a:rPr lang="en-US" altLang="zh-CN" dirty="0"/>
              <a:t>http://worldwide.espacenet.com/</a:t>
            </a:r>
            <a:endParaRPr lang="en-US" altLang="zh-CN" dirty="0" smtClean="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96294"/>
            <a:ext cx="9523413"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79512" y="2780928"/>
            <a:ext cx="9523413"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172400" y="1915038"/>
            <a:ext cx="1368152"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32656"/>
            <a:ext cx="8229600" cy="648072"/>
          </a:xfrm>
        </p:spPr>
        <p:txBody>
          <a:bodyPr/>
          <a:lstStyle/>
          <a:p>
            <a:r>
              <a:rPr lang="zh-CN" altLang="en-US" dirty="0" smtClean="0"/>
              <a:t>中文检索界面</a:t>
            </a:r>
            <a:endParaRPr lang="zh-CN"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1052737"/>
            <a:ext cx="8964489"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t>高级检索界面</a:t>
            </a:r>
            <a:br>
              <a:rPr lang="zh-CN" altLang="en-US" b="1" dirty="0"/>
            </a:br>
            <a:endParaRPr lang="zh-CN" altLang="en-US" dirty="0"/>
          </a:p>
        </p:txBody>
      </p:sp>
      <p:sp>
        <p:nvSpPr>
          <p:cNvPr id="3" name="内容占位符 2"/>
          <p:cNvSpPr>
            <a:spLocks noGrp="1"/>
          </p:cNvSpPr>
          <p:nvPr>
            <p:ph idx="1"/>
          </p:nvPr>
        </p:nvSpPr>
        <p:spPr/>
        <p:txBody>
          <a:bodyPr/>
          <a:lstStyle/>
          <a:p>
            <a:endParaRPr lang="zh-CN" alt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1052736"/>
            <a:ext cx="8247063"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9642015"/>
      </p:ext>
    </p:extLst>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检索提示</a:t>
            </a:r>
            <a:endParaRPr lang="zh-CN" altLang="en-US" dirty="0"/>
          </a:p>
        </p:txBody>
      </p:sp>
      <p:sp>
        <p:nvSpPr>
          <p:cNvPr id="3" name="内容占位符 2"/>
          <p:cNvSpPr>
            <a:spLocks noGrp="1"/>
          </p:cNvSpPr>
          <p:nvPr>
            <p:ph idx="1"/>
          </p:nvPr>
        </p:nvSpPr>
        <p:spPr>
          <a:xfrm>
            <a:off x="457200" y="1340768"/>
            <a:ext cx="8229600" cy="4785395"/>
          </a:xfrm>
        </p:spPr>
        <p:txBody>
          <a:bodyPr>
            <a:normAutofit fontScale="92500" lnSpcReduction="10000"/>
          </a:bodyPr>
          <a:lstStyle/>
          <a:p>
            <a:r>
              <a:rPr lang="zh-CN" altLang="en-US" dirty="0"/>
              <a:t>布尔逻辑运算符符</a:t>
            </a:r>
            <a:r>
              <a:rPr lang="en-US" altLang="zh-CN" dirty="0"/>
              <a:t>AND</a:t>
            </a:r>
            <a:r>
              <a:rPr lang="zh-CN" altLang="en-US" dirty="0"/>
              <a:t>、</a:t>
            </a:r>
            <a:r>
              <a:rPr lang="en-US" altLang="zh-CN" dirty="0"/>
              <a:t>OR</a:t>
            </a:r>
            <a:r>
              <a:rPr lang="zh-CN" altLang="en-US" dirty="0"/>
              <a:t>或</a:t>
            </a:r>
            <a:r>
              <a:rPr lang="en-US" altLang="zh-CN" dirty="0" smtClean="0"/>
              <a:t>NOT</a:t>
            </a:r>
            <a:r>
              <a:rPr lang="zh-CN" altLang="en-US" dirty="0" smtClean="0"/>
              <a:t>，每个</a:t>
            </a:r>
            <a:r>
              <a:rPr lang="zh-CN" altLang="en-US" dirty="0"/>
              <a:t>输入框中最多可输入三个</a:t>
            </a:r>
            <a:r>
              <a:rPr lang="zh-CN" altLang="en-US" dirty="0" smtClean="0"/>
              <a:t>运算符</a:t>
            </a:r>
            <a:endParaRPr lang="en-US" altLang="zh-CN" dirty="0" smtClean="0"/>
          </a:p>
          <a:p>
            <a:pPr marL="0" indent="0">
              <a:buNone/>
            </a:pPr>
            <a:r>
              <a:rPr lang="zh-CN" altLang="en-US" dirty="0" smtClean="0">
                <a:solidFill>
                  <a:srgbClr val="FF0000"/>
                </a:solidFill>
              </a:rPr>
              <a:t>    缺省</a:t>
            </a:r>
            <a:r>
              <a:rPr lang="zh-CN" altLang="en-US" dirty="0">
                <a:solidFill>
                  <a:srgbClr val="FF0000"/>
                </a:solidFill>
              </a:rPr>
              <a:t>运算符</a:t>
            </a:r>
          </a:p>
          <a:p>
            <a:r>
              <a:rPr lang="zh-CN" altLang="en-US" dirty="0" smtClean="0"/>
              <a:t>标题</a:t>
            </a:r>
            <a:r>
              <a:rPr lang="zh-CN" altLang="en-US" dirty="0"/>
              <a:t>和摘要字段，缺省运算符为</a:t>
            </a:r>
            <a:r>
              <a:rPr lang="en-US" altLang="zh-CN" dirty="0"/>
              <a:t>AND</a:t>
            </a:r>
          </a:p>
          <a:p>
            <a:r>
              <a:rPr lang="zh-CN" altLang="en-US" dirty="0"/>
              <a:t>公开号，公开日，申请号和优先权号字段，缺省运算符为</a:t>
            </a:r>
            <a:r>
              <a:rPr lang="en-US" altLang="zh-CN" dirty="0"/>
              <a:t>OR</a:t>
            </a:r>
          </a:p>
          <a:p>
            <a:r>
              <a:rPr lang="zh-CN" altLang="en-US" dirty="0"/>
              <a:t>发明人和申请人字段，缺省运算符为</a:t>
            </a:r>
            <a:r>
              <a:rPr lang="en-US" altLang="zh-CN" dirty="0"/>
              <a:t>AND</a:t>
            </a:r>
          </a:p>
          <a:p>
            <a:r>
              <a:rPr lang="en-US" altLang="zh-CN" dirty="0"/>
              <a:t>ECLA</a:t>
            </a:r>
            <a:r>
              <a:rPr lang="zh-CN" altLang="en-US" dirty="0"/>
              <a:t>和</a:t>
            </a:r>
            <a:r>
              <a:rPr lang="en-US" altLang="zh-CN" dirty="0"/>
              <a:t>IPC</a:t>
            </a:r>
            <a:r>
              <a:rPr lang="zh-CN" altLang="en-US" dirty="0"/>
              <a:t>字段，缺省运算符为</a:t>
            </a:r>
            <a:r>
              <a:rPr lang="en-US" altLang="zh-CN" dirty="0"/>
              <a:t>AND</a:t>
            </a:r>
          </a:p>
          <a:p>
            <a:r>
              <a:rPr lang="zh-CN" altLang="en-US" dirty="0"/>
              <a:t>使用两个或两个以上字段同时检索时，强制运算符为</a:t>
            </a:r>
            <a:r>
              <a:rPr lang="en-US" altLang="zh-CN" dirty="0"/>
              <a:t>AND</a:t>
            </a:r>
            <a:endParaRPr lang="zh-CN" altLang="en-US" dirty="0"/>
          </a:p>
        </p:txBody>
      </p:sp>
    </p:spTree>
  </p:cSld>
  <p:clrMapOvr>
    <a:masterClrMapping/>
  </p:clrMapOvr>
  <p:transition spd="med"/>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16632"/>
            <a:ext cx="8229600" cy="1008112"/>
          </a:xfrm>
        </p:spPr>
        <p:txBody>
          <a:bodyPr/>
          <a:lstStyle/>
          <a:p>
            <a:r>
              <a:rPr lang="zh-CN" altLang="en-US" dirty="0" smtClean="0"/>
              <a:t>检索提示</a:t>
            </a:r>
            <a:endParaRPr lang="zh-CN" altLang="en-US" dirty="0"/>
          </a:p>
        </p:txBody>
      </p:sp>
      <p:sp>
        <p:nvSpPr>
          <p:cNvPr id="3" name="内容占位符 2"/>
          <p:cNvSpPr>
            <a:spLocks noGrp="1"/>
          </p:cNvSpPr>
          <p:nvPr>
            <p:ph idx="1"/>
          </p:nvPr>
        </p:nvSpPr>
        <p:spPr>
          <a:xfrm>
            <a:off x="395536" y="1052736"/>
            <a:ext cx="8640960" cy="5073427"/>
          </a:xfrm>
        </p:spPr>
        <p:txBody>
          <a:bodyPr>
            <a:normAutofit/>
          </a:bodyPr>
          <a:lstStyle/>
          <a:p>
            <a:r>
              <a:rPr lang="zh-CN" altLang="en-US" dirty="0"/>
              <a:t>每一字段</a:t>
            </a:r>
            <a:r>
              <a:rPr lang="zh-CN" altLang="en-US" dirty="0" smtClean="0"/>
              <a:t>最多</a:t>
            </a:r>
            <a:r>
              <a:rPr lang="en-US" altLang="zh-CN" dirty="0" smtClean="0"/>
              <a:t>10</a:t>
            </a:r>
            <a:r>
              <a:rPr lang="zh-CN" altLang="en-US" dirty="0" smtClean="0"/>
              <a:t>个</a:t>
            </a:r>
            <a:r>
              <a:rPr lang="zh-CN" altLang="en-US" dirty="0"/>
              <a:t>检索词</a:t>
            </a:r>
          </a:p>
          <a:p>
            <a:r>
              <a:rPr lang="zh-CN" altLang="en-US" dirty="0"/>
              <a:t>公开日范围可以用下列格式之一输入</a:t>
            </a:r>
            <a:r>
              <a:rPr lang="zh-CN" altLang="en-US" dirty="0" smtClean="0"/>
              <a:t>：</a:t>
            </a:r>
            <a:endParaRPr lang="en-US" altLang="zh-CN" dirty="0" smtClean="0"/>
          </a:p>
          <a:p>
            <a:pPr marL="0" indent="0">
              <a:buNone/>
            </a:pPr>
            <a:r>
              <a:rPr lang="en-US" altLang="zh-CN" dirty="0" smtClean="0"/>
              <a:t>2000:2002</a:t>
            </a:r>
            <a:r>
              <a:rPr lang="zh-CN" altLang="en-US" dirty="0"/>
              <a:t>，</a:t>
            </a:r>
            <a:r>
              <a:rPr lang="en-US" altLang="zh-CN" dirty="0"/>
              <a:t>2000,2002</a:t>
            </a:r>
            <a:r>
              <a:rPr lang="zh-CN" altLang="en-US" dirty="0"/>
              <a:t>，或”</a:t>
            </a:r>
            <a:r>
              <a:rPr lang="en-US" altLang="zh-CN" dirty="0"/>
              <a:t>2000 </a:t>
            </a:r>
            <a:r>
              <a:rPr lang="en-US" altLang="zh-CN" dirty="0" smtClean="0"/>
              <a:t>2002</a:t>
            </a:r>
          </a:p>
          <a:p>
            <a:pPr marL="0" indent="0">
              <a:buNone/>
            </a:pPr>
            <a:r>
              <a:rPr lang="zh-CN" altLang="en-US" dirty="0" smtClean="0"/>
              <a:t>人名</a:t>
            </a:r>
            <a:r>
              <a:rPr lang="zh-CN" altLang="en-US" dirty="0"/>
              <a:t>由姓和名组成。机构名由包含该机构名称的字组成，输入时应包含引号。搜索字数上限为十个</a:t>
            </a:r>
            <a:r>
              <a:rPr lang="zh-CN" altLang="en-US" dirty="0" smtClean="0"/>
              <a:t>字。</a:t>
            </a:r>
            <a:endParaRPr lang="en-US" altLang="zh-CN" dirty="0" smtClean="0"/>
          </a:p>
          <a:p>
            <a:endParaRPr lang="zh-CN" altLang="en-US" dirty="0"/>
          </a:p>
        </p:txBody>
      </p:sp>
    </p:spTree>
    <p:extLst>
      <p:ext uri="{BB962C8B-B14F-4D97-AF65-F5344CB8AC3E}">
        <p14:creationId xmlns:p14="http://schemas.microsoft.com/office/powerpoint/2010/main" val="972028727"/>
      </p:ext>
    </p:extLst>
  </p:cSld>
  <p:clrMapOvr>
    <a:masterClrMapping/>
  </p:clrMapOvr>
  <p:transition spd="med"/>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229600" cy="1008112"/>
          </a:xfrm>
        </p:spPr>
        <p:txBody>
          <a:bodyPr/>
          <a:lstStyle/>
          <a:p>
            <a:r>
              <a:rPr lang="zh-CN" altLang="en-US" dirty="0" smtClean="0"/>
              <a:t>检索提示</a:t>
            </a:r>
            <a:endParaRPr lang="zh-CN" altLang="en-US" dirty="0"/>
          </a:p>
        </p:txBody>
      </p:sp>
      <p:sp>
        <p:nvSpPr>
          <p:cNvPr id="3" name="内容占位符 2"/>
          <p:cNvSpPr>
            <a:spLocks noGrp="1"/>
          </p:cNvSpPr>
          <p:nvPr>
            <p:ph idx="1"/>
          </p:nvPr>
        </p:nvSpPr>
        <p:spPr>
          <a:xfrm>
            <a:off x="395536" y="908720"/>
            <a:ext cx="8856984" cy="5433467"/>
          </a:xfrm>
        </p:spPr>
        <p:txBody>
          <a:bodyPr>
            <a:normAutofit fontScale="32500" lnSpcReduction="20000"/>
          </a:bodyPr>
          <a:lstStyle/>
          <a:p>
            <a:pPr marL="0" indent="0">
              <a:buNone/>
            </a:pPr>
            <a:r>
              <a:rPr lang="zh-CN" altLang="en-US" sz="6200" b="1" dirty="0" smtClean="0"/>
              <a:t>通配符</a:t>
            </a:r>
            <a:endParaRPr lang="zh-CN" altLang="en-US" sz="6200" b="1" dirty="0"/>
          </a:p>
          <a:p>
            <a:endParaRPr lang="zh-CN" altLang="en-US" sz="6200" b="1" dirty="0"/>
          </a:p>
          <a:p>
            <a:r>
              <a:rPr lang="zh-CN" altLang="en-US" sz="6200" b="1" dirty="0"/>
              <a:t>* </a:t>
            </a:r>
            <a:r>
              <a:rPr lang="en-US" altLang="zh-CN" sz="6200" b="1" dirty="0"/>
              <a:t>- </a:t>
            </a:r>
            <a:r>
              <a:rPr lang="zh-CN" altLang="en-US" sz="6200" b="1" dirty="0" smtClean="0"/>
              <a:t>代表无限截词</a:t>
            </a:r>
            <a:endParaRPr lang="en-US" altLang="zh-CN" sz="6200" b="1" dirty="0" smtClean="0"/>
          </a:p>
          <a:p>
            <a:r>
              <a:rPr lang="en-US" altLang="zh-CN" sz="6200" b="1" dirty="0" smtClean="0"/>
              <a:t>? </a:t>
            </a:r>
            <a:r>
              <a:rPr lang="en-US" altLang="zh-CN" sz="6200" b="1" dirty="0"/>
              <a:t>- </a:t>
            </a:r>
            <a:r>
              <a:rPr lang="zh-CN" altLang="en-US" sz="6200" b="1" dirty="0"/>
              <a:t>代表无或一个字符</a:t>
            </a:r>
          </a:p>
          <a:p>
            <a:r>
              <a:rPr lang="en-US" altLang="zh-CN" sz="6200" b="1" dirty="0"/>
              <a:t># - </a:t>
            </a:r>
            <a:r>
              <a:rPr lang="zh-CN" altLang="en-US" sz="6200" b="1" dirty="0"/>
              <a:t>只代表一个字符</a:t>
            </a:r>
          </a:p>
          <a:p>
            <a:endParaRPr lang="zh-CN" altLang="en-US" dirty="0"/>
          </a:p>
          <a:p>
            <a:pPr marL="0" indent="0">
              <a:buNone/>
            </a:pPr>
            <a:r>
              <a:rPr lang="zh-CN" altLang="en-US" sz="6200" dirty="0" smtClean="0"/>
              <a:t>特殊规定：</a:t>
            </a:r>
            <a:endParaRPr lang="zh-CN" altLang="en-US" sz="6200" dirty="0"/>
          </a:p>
          <a:p>
            <a:endParaRPr lang="zh-CN" altLang="en-US" dirty="0"/>
          </a:p>
          <a:p>
            <a:r>
              <a:rPr lang="zh-CN" altLang="en-US" sz="5600" dirty="0"/>
              <a:t>通配符后不能</a:t>
            </a:r>
            <a:r>
              <a:rPr lang="zh-CN" altLang="en-US" sz="5600" dirty="0" smtClean="0"/>
              <a:t>跟字符</a:t>
            </a:r>
            <a:r>
              <a:rPr lang="zh-CN" altLang="en-US" sz="5600" dirty="0"/>
              <a:t>（</a:t>
            </a:r>
            <a:r>
              <a:rPr lang="en-US" altLang="zh-CN" sz="5600" dirty="0" err="1"/>
              <a:t>colo?r</a:t>
            </a:r>
            <a:r>
              <a:rPr lang="en-US" altLang="zh-CN" sz="5600" dirty="0"/>
              <a:t> </a:t>
            </a:r>
            <a:r>
              <a:rPr lang="zh-CN" altLang="en-US" sz="5600" dirty="0"/>
              <a:t>为非法）</a:t>
            </a:r>
          </a:p>
          <a:p>
            <a:r>
              <a:rPr lang="zh-CN" altLang="en-US" sz="5600" dirty="0">
                <a:solidFill>
                  <a:srgbClr val="FF0000"/>
                </a:solidFill>
              </a:rPr>
              <a:t>通配符只能用在</a:t>
            </a:r>
            <a:r>
              <a:rPr lang="en-US" altLang="zh-CN" sz="5600" dirty="0">
                <a:solidFill>
                  <a:srgbClr val="FF0000"/>
                </a:solidFill>
              </a:rPr>
              <a:t>"</a:t>
            </a:r>
            <a:r>
              <a:rPr lang="zh-CN" altLang="en-US" sz="5600" dirty="0">
                <a:solidFill>
                  <a:srgbClr val="FF0000"/>
                </a:solidFill>
              </a:rPr>
              <a:t>标题 </a:t>
            </a:r>
            <a:r>
              <a:rPr lang="en-US" altLang="zh-CN" sz="5600" dirty="0">
                <a:solidFill>
                  <a:srgbClr val="FF0000"/>
                </a:solidFill>
              </a:rPr>
              <a:t>"</a:t>
            </a:r>
            <a:r>
              <a:rPr lang="zh-CN" altLang="en-US" sz="5600" dirty="0">
                <a:solidFill>
                  <a:srgbClr val="FF0000"/>
                </a:solidFill>
              </a:rPr>
              <a:t>，</a:t>
            </a:r>
            <a:r>
              <a:rPr lang="en-US" altLang="zh-CN" sz="5600" dirty="0" smtClean="0">
                <a:solidFill>
                  <a:srgbClr val="FF0000"/>
                </a:solidFill>
              </a:rPr>
              <a:t>"</a:t>
            </a:r>
            <a:r>
              <a:rPr lang="zh-CN" altLang="en-US" sz="5600" dirty="0" smtClean="0">
                <a:solidFill>
                  <a:srgbClr val="FF0000"/>
                </a:solidFill>
              </a:rPr>
              <a:t>文摘 </a:t>
            </a:r>
            <a:r>
              <a:rPr lang="en-US" altLang="zh-CN" sz="5600" dirty="0">
                <a:solidFill>
                  <a:srgbClr val="FF0000"/>
                </a:solidFill>
              </a:rPr>
              <a:t>"</a:t>
            </a:r>
            <a:r>
              <a:rPr lang="zh-CN" altLang="en-US" sz="5600" dirty="0">
                <a:solidFill>
                  <a:srgbClr val="FF0000"/>
                </a:solidFill>
              </a:rPr>
              <a:t>，</a:t>
            </a:r>
            <a:r>
              <a:rPr lang="en-US" altLang="zh-CN" sz="5600" dirty="0">
                <a:solidFill>
                  <a:srgbClr val="FF0000"/>
                </a:solidFill>
              </a:rPr>
              <a:t>"</a:t>
            </a:r>
            <a:r>
              <a:rPr lang="zh-CN" altLang="en-US" sz="5600" dirty="0">
                <a:solidFill>
                  <a:srgbClr val="FF0000"/>
                </a:solidFill>
              </a:rPr>
              <a:t>发明人 </a:t>
            </a:r>
            <a:r>
              <a:rPr lang="en-US" altLang="zh-CN" sz="5600" dirty="0">
                <a:solidFill>
                  <a:srgbClr val="FF0000"/>
                </a:solidFill>
              </a:rPr>
              <a:t>"</a:t>
            </a:r>
            <a:r>
              <a:rPr lang="zh-CN" altLang="en-US" sz="5600" dirty="0">
                <a:solidFill>
                  <a:srgbClr val="FF0000"/>
                </a:solidFill>
              </a:rPr>
              <a:t>或</a:t>
            </a:r>
            <a:r>
              <a:rPr lang="en-US" altLang="zh-CN" sz="5600" dirty="0">
                <a:solidFill>
                  <a:srgbClr val="FF0000"/>
                </a:solidFill>
              </a:rPr>
              <a:t>"</a:t>
            </a:r>
            <a:r>
              <a:rPr lang="zh-CN" altLang="en-US" sz="5600" dirty="0">
                <a:solidFill>
                  <a:srgbClr val="FF0000"/>
                </a:solidFill>
              </a:rPr>
              <a:t>申请人 </a:t>
            </a:r>
            <a:r>
              <a:rPr lang="en-US" altLang="zh-CN" sz="5600" dirty="0">
                <a:solidFill>
                  <a:srgbClr val="FF0000"/>
                </a:solidFill>
              </a:rPr>
              <a:t>"</a:t>
            </a:r>
            <a:r>
              <a:rPr lang="zh-CN" altLang="en-US" sz="5600" dirty="0">
                <a:solidFill>
                  <a:srgbClr val="FF0000"/>
                </a:solidFill>
              </a:rPr>
              <a:t>字段中</a:t>
            </a:r>
          </a:p>
          <a:p>
            <a:r>
              <a:rPr lang="en-US" altLang="zh-CN" sz="5600" dirty="0"/>
              <a:t>?</a:t>
            </a:r>
            <a:r>
              <a:rPr lang="zh-CN" altLang="en-US" sz="5600" dirty="0"/>
              <a:t>或</a:t>
            </a:r>
            <a:r>
              <a:rPr lang="en-US" altLang="zh-CN" sz="5600" dirty="0"/>
              <a:t>#</a:t>
            </a:r>
            <a:r>
              <a:rPr lang="zh-CN" altLang="en-US" sz="5600" dirty="0"/>
              <a:t>符号前必须至少有两</a:t>
            </a:r>
            <a:r>
              <a:rPr lang="zh-CN" altLang="en-US" sz="5600" dirty="0" smtClean="0"/>
              <a:t>个字符</a:t>
            </a:r>
            <a:r>
              <a:rPr lang="zh-CN" altLang="en-US" sz="5600" dirty="0"/>
              <a:t>（例如</a:t>
            </a:r>
            <a:r>
              <a:rPr lang="en-US" altLang="zh-CN" sz="5600" dirty="0"/>
              <a:t>co? </a:t>
            </a:r>
            <a:r>
              <a:rPr lang="zh-CN" altLang="en-US" sz="5600" dirty="0"/>
              <a:t>或</a:t>
            </a:r>
            <a:r>
              <a:rPr lang="en-US" altLang="zh-CN" sz="5600" dirty="0"/>
              <a:t>pa#</a:t>
            </a:r>
            <a:r>
              <a:rPr lang="zh-CN" altLang="en-US" sz="5600" dirty="0"/>
              <a:t>）。最多允许使用三个截断符号（例如</a:t>
            </a:r>
            <a:r>
              <a:rPr lang="en-US" altLang="zh-CN" sz="5600" dirty="0"/>
              <a:t>ca??? </a:t>
            </a:r>
            <a:r>
              <a:rPr lang="zh-CN" altLang="en-US" sz="5600" dirty="0"/>
              <a:t>将检索</a:t>
            </a:r>
            <a:r>
              <a:rPr lang="en-US" altLang="zh-CN" sz="5600" dirty="0"/>
              <a:t>call, cart, card, care, cable</a:t>
            </a:r>
            <a:r>
              <a:rPr lang="zh-CN" altLang="en-US" sz="5600" dirty="0"/>
              <a:t>等）。</a:t>
            </a:r>
          </a:p>
          <a:p>
            <a:r>
              <a:rPr lang="zh-CN" altLang="en-US" sz="5600" dirty="0"/>
              <a:t>如果</a:t>
            </a:r>
            <a:r>
              <a:rPr lang="en-US" altLang="zh-CN" sz="5600" dirty="0"/>
              <a:t>?</a:t>
            </a:r>
            <a:r>
              <a:rPr lang="zh-CN" altLang="en-US" sz="5600" dirty="0"/>
              <a:t>或</a:t>
            </a:r>
            <a:r>
              <a:rPr lang="en-US" altLang="zh-CN" sz="5600" dirty="0"/>
              <a:t>#</a:t>
            </a:r>
            <a:r>
              <a:rPr lang="zh-CN" altLang="en-US" sz="5600" dirty="0"/>
              <a:t>符号前有三个或三个</a:t>
            </a:r>
            <a:r>
              <a:rPr lang="zh-CN" altLang="en-US" sz="5600" dirty="0" smtClean="0"/>
              <a:t>以上字符，最多</a:t>
            </a:r>
            <a:r>
              <a:rPr lang="zh-CN" altLang="en-US" sz="5600" dirty="0"/>
              <a:t>允许使用七个截断符。</a:t>
            </a:r>
          </a:p>
          <a:p>
            <a:r>
              <a:rPr lang="zh-CN" altLang="en-US" sz="5600" dirty="0"/>
              <a:t>*号前必须至少有三</a:t>
            </a:r>
            <a:r>
              <a:rPr lang="zh-CN" altLang="en-US" sz="5600" dirty="0" smtClean="0"/>
              <a:t>个字符</a:t>
            </a:r>
            <a:r>
              <a:rPr lang="zh-CN" altLang="en-US" sz="5600" dirty="0"/>
              <a:t>（</a:t>
            </a:r>
            <a:r>
              <a:rPr lang="en-US" altLang="zh-CN" sz="5600" dirty="0"/>
              <a:t>co* </a:t>
            </a:r>
            <a:r>
              <a:rPr lang="zh-CN" altLang="en-US" sz="5600" dirty="0"/>
              <a:t>为非法）。</a:t>
            </a:r>
          </a:p>
          <a:p>
            <a:pPr marL="0" indent="0">
              <a:buNone/>
            </a:pPr>
            <a:endParaRPr lang="zh-CN" altLang="en-US" sz="5600" dirty="0"/>
          </a:p>
          <a:p>
            <a:r>
              <a:rPr lang="zh-CN" altLang="en-US" sz="5600" dirty="0">
                <a:solidFill>
                  <a:srgbClr val="FF0000"/>
                </a:solidFill>
              </a:rPr>
              <a:t>当在</a:t>
            </a:r>
            <a:r>
              <a:rPr lang="en-US" altLang="zh-CN" sz="5600" dirty="0">
                <a:solidFill>
                  <a:srgbClr val="FF0000"/>
                </a:solidFill>
              </a:rPr>
              <a:t>"</a:t>
            </a:r>
            <a:r>
              <a:rPr lang="zh-CN" altLang="en-US" sz="5600" dirty="0">
                <a:solidFill>
                  <a:srgbClr val="FF0000"/>
                </a:solidFill>
              </a:rPr>
              <a:t>申请号 </a:t>
            </a:r>
            <a:r>
              <a:rPr lang="en-US" altLang="zh-CN" sz="5600" dirty="0">
                <a:solidFill>
                  <a:srgbClr val="FF0000"/>
                </a:solidFill>
              </a:rPr>
              <a:t>"</a:t>
            </a:r>
            <a:r>
              <a:rPr lang="zh-CN" altLang="en-US" sz="5600" dirty="0">
                <a:solidFill>
                  <a:srgbClr val="FF0000"/>
                </a:solidFill>
              </a:rPr>
              <a:t>，</a:t>
            </a:r>
            <a:r>
              <a:rPr lang="en-US" altLang="zh-CN" sz="5600" dirty="0">
                <a:solidFill>
                  <a:srgbClr val="FF0000"/>
                </a:solidFill>
              </a:rPr>
              <a:t>"</a:t>
            </a:r>
            <a:r>
              <a:rPr lang="zh-CN" altLang="en-US" sz="5600" dirty="0">
                <a:solidFill>
                  <a:srgbClr val="FF0000"/>
                </a:solidFill>
              </a:rPr>
              <a:t>优先权号 </a:t>
            </a:r>
            <a:r>
              <a:rPr lang="en-US" altLang="zh-CN" sz="5600" dirty="0">
                <a:solidFill>
                  <a:srgbClr val="FF0000"/>
                </a:solidFill>
              </a:rPr>
              <a:t>"</a:t>
            </a:r>
            <a:r>
              <a:rPr lang="zh-CN" altLang="en-US" sz="5600" dirty="0">
                <a:solidFill>
                  <a:srgbClr val="FF0000"/>
                </a:solidFill>
              </a:rPr>
              <a:t>，和</a:t>
            </a:r>
            <a:r>
              <a:rPr lang="en-US" altLang="zh-CN" sz="5600" dirty="0">
                <a:solidFill>
                  <a:srgbClr val="FF0000"/>
                </a:solidFill>
              </a:rPr>
              <a:t>"</a:t>
            </a:r>
            <a:r>
              <a:rPr lang="zh-CN" altLang="en-US" sz="5600" dirty="0">
                <a:solidFill>
                  <a:srgbClr val="FF0000"/>
                </a:solidFill>
              </a:rPr>
              <a:t>公开号 </a:t>
            </a:r>
            <a:r>
              <a:rPr lang="en-US" altLang="zh-CN" sz="5600" dirty="0">
                <a:solidFill>
                  <a:srgbClr val="FF0000"/>
                </a:solidFill>
              </a:rPr>
              <a:t>"</a:t>
            </a:r>
            <a:r>
              <a:rPr lang="zh-CN" altLang="en-US" sz="5600" dirty="0">
                <a:solidFill>
                  <a:srgbClr val="FF0000"/>
                </a:solidFill>
              </a:rPr>
              <a:t>字段中检索时，您只须在该号码字段中输入国别代码（如 </a:t>
            </a:r>
            <a:r>
              <a:rPr lang="en-US" altLang="zh-CN" sz="5600" dirty="0">
                <a:solidFill>
                  <a:srgbClr val="FF0000"/>
                </a:solidFill>
              </a:rPr>
              <a:t>GB</a:t>
            </a:r>
            <a:r>
              <a:rPr lang="zh-CN" altLang="en-US" sz="5600" dirty="0">
                <a:solidFill>
                  <a:srgbClr val="FF0000"/>
                </a:solidFill>
              </a:rPr>
              <a:t>），即可检索所有具有特定国别代码的文献。</a:t>
            </a:r>
          </a:p>
          <a:p>
            <a:endParaRPr lang="zh-CN" altLang="en-US" sz="5600" dirty="0"/>
          </a:p>
          <a:p>
            <a:r>
              <a:rPr lang="zh-CN" altLang="en-US" sz="5600" dirty="0"/>
              <a:t>在 欧洲专利</a:t>
            </a:r>
            <a:r>
              <a:rPr lang="zh-CN" altLang="en-US" sz="5600" dirty="0" smtClean="0"/>
              <a:t>分类字段</a:t>
            </a:r>
            <a:r>
              <a:rPr lang="zh-CN" altLang="en-US" sz="5600" dirty="0"/>
              <a:t>中，您只可在</a:t>
            </a:r>
            <a:r>
              <a:rPr lang="en-US" altLang="zh-CN" sz="5600" dirty="0"/>
              <a:t>IPC</a:t>
            </a:r>
            <a:r>
              <a:rPr lang="zh-CN" altLang="en-US" sz="5600" dirty="0"/>
              <a:t>完整分类符后使用 *号（如</a:t>
            </a:r>
            <a:r>
              <a:rPr lang="en-US" altLang="zh-CN" sz="5600" dirty="0"/>
              <a:t>B65D81/32*</a:t>
            </a:r>
            <a:r>
              <a:rPr lang="zh-CN" altLang="en-US" sz="5600" dirty="0"/>
              <a:t>）。</a:t>
            </a:r>
          </a:p>
          <a:p>
            <a:endParaRPr lang="zh-CN" altLang="en-US" sz="5600" dirty="0"/>
          </a:p>
          <a:p>
            <a:endParaRPr lang="zh-CN" altLang="en-US" sz="5600" dirty="0"/>
          </a:p>
          <a:p>
            <a:pPr marL="0" indent="0">
              <a:buNone/>
            </a:pPr>
            <a:endParaRPr lang="zh-CN" altLang="en-US" sz="4900" dirty="0"/>
          </a:p>
          <a:p>
            <a:endParaRPr lang="zh-CN" altLang="en-US" dirty="0"/>
          </a:p>
        </p:txBody>
      </p:sp>
    </p:spTree>
    <p:extLst>
      <p:ext uri="{BB962C8B-B14F-4D97-AF65-F5344CB8AC3E}">
        <p14:creationId xmlns:p14="http://schemas.microsoft.com/office/powerpoint/2010/main" val="280021822"/>
      </p:ext>
    </p:extLst>
  </p:cSld>
  <p:clrMapOvr>
    <a:masterClrMapping/>
  </p:clrMapOvr>
  <p:transition spd="med"/>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16380063"/>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1" name="Rectangle 3"/>
          <p:cNvSpPr>
            <a:spLocks noGrp="1" noChangeArrowheads="1"/>
          </p:cNvSpPr>
          <p:nvPr>
            <p:ph type="title"/>
          </p:nvPr>
        </p:nvSpPr>
        <p:spPr/>
        <p:txBody>
          <a:bodyPr rtlCol="0">
            <a:normAutofit fontScale="90000"/>
          </a:bodyPr>
          <a:lstStyle/>
          <a:p>
            <a:pPr eaLnBrk="1" fontAlgn="auto" hangingPunct="1">
              <a:spcAft>
                <a:spcPts val="0"/>
              </a:spcAft>
              <a:defRPr/>
            </a:pPr>
            <a:r>
              <a:rPr lang="zh-CN" altLang="en-US" sz="4000" dirty="0" smtClean="0"/>
              <a:t>美国专利商标局</a:t>
            </a:r>
            <a:r>
              <a:rPr lang="en-US" altLang="zh-CN" sz="4000" dirty="0" smtClean="0"/>
              <a:t>http://www.uspto.gov</a:t>
            </a:r>
          </a:p>
        </p:txBody>
      </p:sp>
      <p:sp>
        <p:nvSpPr>
          <p:cNvPr id="115715" name="Rectangle 2"/>
          <p:cNvSpPr>
            <a:spLocks noGrp="1" noChangeArrowheads="1"/>
          </p:cNvSpPr>
          <p:nvPr>
            <p:ph idx="1"/>
          </p:nvPr>
        </p:nvSpPr>
        <p:spPr/>
        <p:txBody>
          <a:bodyPr/>
          <a:lstStyle/>
          <a:p>
            <a:pPr eaLnBrk="1" hangingPunct="1"/>
            <a:r>
              <a:rPr lang="zh-CN" altLang="en-US" sz="2800" dirty="0" smtClean="0"/>
              <a:t>美国专利商标局网站是美国专利商标局建立的政府性官方网站，该网站向公众提供全方位的专利信息服务。美国专利商标局已将</a:t>
            </a:r>
            <a:r>
              <a:rPr lang="en-US" altLang="zh-CN" sz="2800" dirty="0" smtClean="0"/>
              <a:t>1790</a:t>
            </a:r>
            <a:r>
              <a:rPr lang="zh-CN" altLang="en-US" sz="2800" dirty="0" smtClean="0"/>
              <a:t>年以来的美国各种专利的数据在其政府网站上免费提供给世界上的公众查询。该网站针对不同信息用户设置了：专利授权数据库、专利申请公布数据库、法律状态检索、专利权转移检索、专利基因序列表检索、撤回专利检索、延长专利保护期检索、专利公报检索及专利分类等。</a:t>
            </a:r>
          </a:p>
        </p:txBody>
      </p:sp>
    </p:spTree>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03300"/>
            <a:ext cx="8229600" cy="1008112"/>
          </a:xfrm>
        </p:spPr>
        <p:txBody>
          <a:bodyPr/>
          <a:lstStyle/>
          <a:p>
            <a:r>
              <a:rPr lang="zh-CN" altLang="en-US" dirty="0"/>
              <a:t>美国专利与商标局网站</a:t>
            </a:r>
          </a:p>
        </p:txBody>
      </p:sp>
      <p:sp>
        <p:nvSpPr>
          <p:cNvPr id="3" name="内容占位符 2"/>
          <p:cNvSpPr>
            <a:spLocks noGrp="1"/>
          </p:cNvSpPr>
          <p:nvPr>
            <p:ph idx="1"/>
          </p:nvPr>
        </p:nvSpPr>
        <p:spPr/>
        <p:txBody>
          <a:bodyPr/>
          <a:lstStyle/>
          <a:p>
            <a:endParaRPr lang="zh-CN" alt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980729"/>
            <a:ext cx="9001001" cy="540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2050489"/>
      </p:ext>
    </p:extLst>
  </p:cSld>
  <p:clrMapOvr>
    <a:masterClrMapping/>
  </p:clrMapOvr>
  <p:transition spd="med"/>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301608" cy="1224136"/>
          </a:xfrm>
        </p:spPr>
        <p:txBody>
          <a:bodyPr/>
          <a:lstStyle/>
          <a:p>
            <a:r>
              <a:rPr lang="zh-CN" altLang="en-US" dirty="0"/>
              <a:t>专利检索界面</a:t>
            </a:r>
          </a:p>
        </p:txBody>
      </p:sp>
      <p:sp>
        <p:nvSpPr>
          <p:cNvPr id="3" name="内容占位符 2"/>
          <p:cNvSpPr>
            <a:spLocks noGrp="1"/>
          </p:cNvSpPr>
          <p:nvPr>
            <p:ph idx="1"/>
          </p:nvPr>
        </p:nvSpPr>
        <p:spPr/>
        <p:txBody>
          <a:bodyPr/>
          <a:lstStyle/>
          <a:p>
            <a:endParaRPr lang="zh-CN" alt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57" y="1124745"/>
            <a:ext cx="8659216"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75719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229600" cy="1008112"/>
          </a:xfrm>
        </p:spPr>
        <p:txBody>
          <a:bodyPr/>
          <a:lstStyle/>
          <a:p>
            <a:r>
              <a:rPr lang="zh-CN" altLang="en-US" dirty="0" smtClean="0"/>
              <a:t>专利申请的重要性</a:t>
            </a:r>
            <a:endParaRPr lang="zh-CN" alt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55976" y="1124744"/>
            <a:ext cx="4788024"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23528" y="1196752"/>
            <a:ext cx="3960440" cy="2062103"/>
          </a:xfrm>
          <a:prstGeom prst="rect">
            <a:avLst/>
          </a:prstGeom>
          <a:noFill/>
        </p:spPr>
        <p:txBody>
          <a:bodyPr wrap="square" rtlCol="0">
            <a:spAutoFit/>
          </a:bodyPr>
          <a:lstStyle/>
          <a:p>
            <a:r>
              <a:rPr lang="en-US" altLang="zh-CN" sz="3200" dirty="0" smtClean="0"/>
              <a:t>1.</a:t>
            </a:r>
            <a:r>
              <a:rPr lang="zh-CN" altLang="en-US" sz="3200" dirty="0" smtClean="0"/>
              <a:t>保护发明成果</a:t>
            </a:r>
            <a:endParaRPr lang="en-US" altLang="zh-CN" sz="3200" dirty="0" smtClean="0"/>
          </a:p>
          <a:p>
            <a:endParaRPr lang="en-US" altLang="zh-CN" sz="3200" dirty="0" smtClean="0"/>
          </a:p>
          <a:p>
            <a:r>
              <a:rPr lang="en-US" altLang="zh-CN" sz="3200" dirty="0" smtClean="0"/>
              <a:t>2.</a:t>
            </a:r>
            <a:r>
              <a:rPr lang="zh-CN" altLang="en-US" sz="3200" dirty="0" smtClean="0"/>
              <a:t>促进科技进步与经济发展</a:t>
            </a:r>
            <a:endParaRPr lang="zh-CN" altLang="en-US" sz="3200" dirty="0"/>
          </a:p>
        </p:txBody>
      </p:sp>
    </p:spTree>
    <p:extLst>
      <p:ext uri="{BB962C8B-B14F-4D97-AF65-F5344CB8AC3E}">
        <p14:creationId xmlns:p14="http://schemas.microsoft.com/office/powerpoint/2010/main" val="1551987030"/>
      </p:ext>
    </p:extLst>
  </p:cSld>
  <p:clrMapOvr>
    <a:masterClrMapping/>
  </p:clrMapOvr>
  <p:transition spd="med"/>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专利检索界面</a:t>
            </a:r>
            <a:endParaRPr lang="zh-CN" altLang="en-US" dirty="0"/>
          </a:p>
        </p:txBody>
      </p:sp>
      <p:pic>
        <p:nvPicPr>
          <p:cNvPr id="3075" name="Picture 3"/>
          <p:cNvPicPr>
            <a:picLocks noGrp="1" noChangeAspect="1" noChangeArrowheads="1"/>
          </p:cNvPicPr>
          <p:nvPr>
            <p:ph idx="1"/>
          </p:nvPr>
        </p:nvPicPr>
        <p:blipFill>
          <a:blip r:embed="rId2" cstate="print"/>
          <a:srcRect/>
          <a:stretch>
            <a:fillRect/>
          </a:stretch>
        </p:blipFill>
        <p:spPr bwMode="auto">
          <a:xfrm>
            <a:off x="467544" y="1340768"/>
            <a:ext cx="8676457" cy="4713288"/>
          </a:xfrm>
          <a:prstGeom prst="rect">
            <a:avLst/>
          </a:prstGeom>
          <a:noFill/>
          <a:ln w="9525">
            <a:noFill/>
            <a:miter lim="800000"/>
            <a:headEnd/>
            <a:tailEnd/>
          </a:ln>
        </p:spPr>
      </p:pic>
      <p:sp>
        <p:nvSpPr>
          <p:cNvPr id="10" name="TextBox 9"/>
          <p:cNvSpPr txBox="1"/>
          <p:nvPr/>
        </p:nvSpPr>
        <p:spPr>
          <a:xfrm>
            <a:off x="6335688" y="3284984"/>
            <a:ext cx="2808312" cy="2308324"/>
          </a:xfrm>
          <a:prstGeom prst="rect">
            <a:avLst/>
          </a:prstGeom>
          <a:noFill/>
        </p:spPr>
        <p:txBody>
          <a:bodyPr wrap="square" rtlCol="0">
            <a:spAutoFit/>
          </a:bodyPr>
          <a:lstStyle/>
          <a:p>
            <a:r>
              <a:rPr lang="zh-CN" altLang="en-US" dirty="0" smtClean="0"/>
              <a:t>公布数据库（</a:t>
            </a:r>
            <a:r>
              <a:rPr lang="en-US" altLang="zh-CN" dirty="0" smtClean="0"/>
              <a:t>Published Applications</a:t>
            </a:r>
            <a:r>
              <a:rPr lang="zh-CN" altLang="en-US" dirty="0" smtClean="0"/>
              <a:t>）</a:t>
            </a:r>
          </a:p>
          <a:p>
            <a:r>
              <a:rPr lang="zh-CN" altLang="en-US" dirty="0" smtClean="0"/>
              <a:t>法律状态检索（</a:t>
            </a:r>
            <a:r>
              <a:rPr lang="en-US" altLang="zh-CN" dirty="0" smtClean="0"/>
              <a:t>Patent Application Information Retrieval</a:t>
            </a:r>
            <a:r>
              <a:rPr lang="zh-CN" altLang="en-US" dirty="0" smtClean="0"/>
              <a:t>）</a:t>
            </a:r>
          </a:p>
          <a:p>
            <a:r>
              <a:rPr lang="zh-CN" altLang="en-US" dirty="0" smtClean="0"/>
              <a:t>专利权转移检索（</a:t>
            </a:r>
            <a:r>
              <a:rPr lang="en-US" altLang="zh-CN" dirty="0" smtClean="0"/>
              <a:t>Patent Assignment Database</a:t>
            </a:r>
            <a:r>
              <a:rPr lang="zh-CN" altLang="en-US" dirty="0" smtClean="0"/>
              <a:t>）</a:t>
            </a:r>
          </a:p>
          <a:p>
            <a:endParaRPr lang="zh-CN" altLang="en-US" dirty="0"/>
          </a:p>
        </p:txBody>
      </p:sp>
    </p:spTree>
  </p:cSld>
  <p:clrMapOvr>
    <a:masterClrMapping/>
  </p:clrMapOvr>
  <p:transition spd="med"/>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smtClean="0"/>
              <a:t>专利全文与专利图像数据库（已授权）</a:t>
            </a:r>
            <a:br>
              <a:rPr lang="zh-CN" altLang="en-US" b="1" dirty="0" smtClean="0"/>
            </a:br>
            <a:endParaRPr lang="zh-CN"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52736"/>
            <a:ext cx="8496944" cy="5040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idx="1"/>
          </p:nvPr>
        </p:nvSpPr>
        <p:spPr>
          <a:xfrm>
            <a:off x="457200" y="549275"/>
            <a:ext cx="8229600" cy="5903913"/>
          </a:xfrm>
        </p:spPr>
        <p:txBody>
          <a:bodyPr rtlCol="0">
            <a:normAutofit lnSpcReduction="10000"/>
          </a:bodyPr>
          <a:lstStyle/>
          <a:p>
            <a:pPr eaLnBrk="1" fontAlgn="auto" hangingPunct="1">
              <a:lnSpc>
                <a:spcPct val="90000"/>
              </a:lnSpc>
              <a:spcAft>
                <a:spcPts val="0"/>
              </a:spcAft>
              <a:buFont typeface="Wingdings 2"/>
              <a:buChar char=""/>
              <a:defRPr/>
            </a:pPr>
            <a:r>
              <a:rPr lang="zh-CN" altLang="en-US" sz="2800" dirty="0" smtClean="0"/>
              <a:t>词组检索：当用户的检索需求是一个由多单词组成的词组时，利用双引号（</a:t>
            </a:r>
            <a:r>
              <a:rPr lang="zh-CN" altLang="en-US" sz="2800" b="1" dirty="0" smtClean="0">
                <a:latin typeface="Arial" pitchFamily="34" charset="0"/>
              </a:rPr>
              <a:t>“</a:t>
            </a:r>
            <a:r>
              <a:rPr lang="zh-CN" altLang="en-US" sz="2800" b="1" dirty="0" smtClean="0"/>
              <a:t>  </a:t>
            </a:r>
            <a:r>
              <a:rPr lang="zh-CN" altLang="en-US" sz="2800" b="1" dirty="0" smtClean="0">
                <a:latin typeface="Arial" pitchFamily="34" charset="0"/>
              </a:rPr>
              <a:t>”</a:t>
            </a:r>
            <a:r>
              <a:rPr lang="zh-CN" altLang="en-US" sz="2800" dirty="0" smtClean="0"/>
              <a:t>）加在词组两端进行限制，从而保证检索结果的准确性。如查询</a:t>
            </a:r>
            <a:r>
              <a:rPr lang="zh-CN" altLang="en-US" sz="2800" dirty="0" smtClean="0">
                <a:latin typeface="Arial" pitchFamily="34" charset="0"/>
              </a:rPr>
              <a:t>“</a:t>
            </a:r>
            <a:r>
              <a:rPr lang="en-US" altLang="zh-CN" sz="2800" dirty="0" err="1" smtClean="0"/>
              <a:t>Vaccum</a:t>
            </a:r>
            <a:r>
              <a:rPr lang="en-US" altLang="zh-CN" sz="2800" dirty="0" smtClean="0"/>
              <a:t> cleaner</a:t>
            </a:r>
            <a:r>
              <a:rPr lang="en-US" altLang="zh-CN" sz="2800" dirty="0" smtClean="0">
                <a:latin typeface="Arial" pitchFamily="34" charset="0"/>
              </a:rPr>
              <a:t>”</a:t>
            </a:r>
            <a:r>
              <a:rPr lang="zh-CN" altLang="en-US" sz="2800" dirty="0" smtClean="0"/>
              <a:t>（真空吸尘器），则必须在该词组两端加上双引号</a:t>
            </a:r>
            <a:r>
              <a:rPr lang="zh-CN" altLang="en-US" sz="2800" dirty="0" smtClean="0">
                <a:latin typeface="Arial" pitchFamily="34" charset="0"/>
              </a:rPr>
              <a:t>“</a:t>
            </a:r>
            <a:r>
              <a:rPr lang="en-US" altLang="zh-CN" sz="2800" dirty="0" err="1" smtClean="0"/>
              <a:t>Vaccum</a:t>
            </a:r>
            <a:r>
              <a:rPr lang="en-US" altLang="zh-CN" sz="2800" dirty="0" smtClean="0"/>
              <a:t> cleaner</a:t>
            </a:r>
            <a:r>
              <a:rPr lang="zh-CN" altLang="en-US" sz="2800" dirty="0" smtClean="0">
                <a:latin typeface="Arial" pitchFamily="34" charset="0"/>
              </a:rPr>
              <a:t>”</a:t>
            </a:r>
            <a:r>
              <a:rPr lang="en-US" altLang="zh-CN" sz="2800" dirty="0" smtClean="0"/>
              <a:t> </a:t>
            </a:r>
            <a:r>
              <a:rPr lang="zh-CN" altLang="en-US" sz="2800" dirty="0" smtClean="0"/>
              <a:t>进行检索。 </a:t>
            </a:r>
          </a:p>
          <a:p>
            <a:pPr eaLnBrk="1" fontAlgn="auto" hangingPunct="1">
              <a:lnSpc>
                <a:spcPct val="90000"/>
              </a:lnSpc>
              <a:spcAft>
                <a:spcPts val="0"/>
              </a:spcAft>
              <a:buFont typeface="Wingdings 2"/>
              <a:buChar char=""/>
              <a:defRPr/>
            </a:pPr>
            <a:r>
              <a:rPr lang="zh-CN" altLang="en-US" sz="2800" dirty="0" smtClean="0"/>
              <a:t>截词算符：系统提供一种右截断截词检索方式，利用检索词右端的</a:t>
            </a:r>
            <a:r>
              <a:rPr lang="zh-CN" altLang="en-US" sz="2800" dirty="0" smtClean="0">
                <a:latin typeface="Arial" pitchFamily="34" charset="0"/>
              </a:rPr>
              <a:t>“</a:t>
            </a:r>
            <a:r>
              <a:rPr lang="en-US" altLang="zh-CN" sz="2800" dirty="0" smtClean="0"/>
              <a:t>$</a:t>
            </a:r>
            <a:r>
              <a:rPr lang="en-US" altLang="zh-CN" sz="2800" dirty="0" smtClean="0">
                <a:latin typeface="Arial" pitchFamily="34" charset="0"/>
              </a:rPr>
              <a:t>”</a:t>
            </a:r>
            <a:r>
              <a:rPr lang="zh-CN" altLang="en-US" sz="2800" dirty="0" smtClean="0"/>
              <a:t>符号来检索该词根的所有词汇，如检索</a:t>
            </a:r>
            <a:r>
              <a:rPr lang="en-US" altLang="zh-CN" sz="2800" dirty="0" smtClean="0"/>
              <a:t>telephone$</a:t>
            </a:r>
            <a:r>
              <a:rPr lang="zh-CN" altLang="en-US" sz="2800" dirty="0" smtClean="0"/>
              <a:t>，则表示检索所有以</a:t>
            </a:r>
            <a:r>
              <a:rPr lang="en-US" altLang="zh-CN" sz="2800" dirty="0" err="1" smtClean="0"/>
              <a:t>telepone</a:t>
            </a:r>
            <a:r>
              <a:rPr lang="zh-CN" altLang="en-US" sz="2800" dirty="0" smtClean="0"/>
              <a:t>为首的词，扩大了检索范围，简略了同义词频繁输入的麻烦。但必须注意，词根不能太短（不少于四个字母），如</a:t>
            </a:r>
            <a:r>
              <a:rPr lang="en-US" altLang="zh-CN" sz="2800" dirty="0" err="1" smtClean="0"/>
              <a:t>tele</a:t>
            </a:r>
            <a:r>
              <a:rPr lang="en-US" altLang="zh-CN" sz="2800" dirty="0" smtClean="0"/>
              <a:t>$</a:t>
            </a:r>
            <a:r>
              <a:rPr lang="zh-CN" altLang="en-US" sz="2800" dirty="0" smtClean="0"/>
              <a:t>可能会造成大量的误检，同时，对于加了</a:t>
            </a:r>
            <a:r>
              <a:rPr lang="zh-CN" altLang="en-US" sz="2800" dirty="0" smtClean="0">
                <a:latin typeface="Arial" pitchFamily="34" charset="0"/>
              </a:rPr>
              <a:t>“</a:t>
            </a:r>
            <a:r>
              <a:rPr lang="zh-CN" altLang="en-US" sz="2800" b="1" dirty="0" smtClean="0">
                <a:latin typeface="Arial" pitchFamily="34" charset="0"/>
              </a:rPr>
              <a:t>“”</a:t>
            </a:r>
            <a:r>
              <a:rPr lang="zh-CN" altLang="en-US" sz="2800" dirty="0" smtClean="0">
                <a:latin typeface="Arial" pitchFamily="34" charset="0"/>
              </a:rPr>
              <a:t>”</a:t>
            </a:r>
            <a:r>
              <a:rPr lang="zh-CN" altLang="en-US" sz="2800" dirty="0" smtClean="0"/>
              <a:t>号的词组检索，不能利用截词算符，如</a:t>
            </a:r>
            <a:r>
              <a:rPr lang="zh-CN" altLang="en-US" sz="2800" dirty="0" smtClean="0">
                <a:latin typeface="Arial" pitchFamily="34" charset="0"/>
              </a:rPr>
              <a:t>”</a:t>
            </a:r>
            <a:r>
              <a:rPr lang="en-US" altLang="zh-CN" sz="2800" dirty="0" smtClean="0"/>
              <a:t>fuel inject$</a:t>
            </a:r>
            <a:r>
              <a:rPr lang="en-US" altLang="zh-CN" sz="2800" dirty="0" smtClean="0">
                <a:latin typeface="Arial" pitchFamily="34" charset="0"/>
              </a:rPr>
              <a:t>”</a:t>
            </a:r>
            <a:r>
              <a:rPr lang="zh-CN" altLang="en-US" sz="2800" dirty="0" smtClean="0"/>
              <a:t>是错误的，将不能检出任何专利文献。 </a:t>
            </a:r>
          </a:p>
        </p:txBody>
      </p:sp>
    </p:spTree>
  </p:cSld>
  <p:clrMapOvr>
    <a:masterClrMapping/>
  </p:clrMapOvr>
  <p:transition spd="med"/>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zh-CN" altLang="en-US" smtClean="0"/>
              <a:t>快速检索界面 </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1268760"/>
            <a:ext cx="8856985"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95536" y="116632"/>
            <a:ext cx="8229600" cy="1008112"/>
          </a:xfrm>
        </p:spPr>
        <p:txBody>
          <a:bodyPr/>
          <a:lstStyle/>
          <a:p>
            <a:pPr eaLnBrk="1" hangingPunct="1"/>
            <a:r>
              <a:rPr lang="zh-CN" altLang="en-US" smtClean="0"/>
              <a:t>高级检索界面</a:t>
            </a:r>
            <a:endParaRPr lang="zh-CN" altLang="zh-CN" smtClean="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08502"/>
            <a:ext cx="8641638"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标准</a:t>
            </a:r>
          </a:p>
        </p:txBody>
      </p:sp>
      <p:sp>
        <p:nvSpPr>
          <p:cNvPr id="4" name="圆角矩形 3"/>
          <p:cNvSpPr/>
          <p:nvPr/>
        </p:nvSpPr>
        <p:spPr>
          <a:xfrm>
            <a:off x="467544" y="1556792"/>
            <a:ext cx="7632848" cy="720080"/>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nSpc>
                <a:spcPct val="130000"/>
              </a:lnSpc>
            </a:pPr>
            <a:r>
              <a:rPr lang="en-US" altLang="zh-CN" sz="2800" dirty="0" smtClean="0">
                <a:latin typeface="微软雅黑" panose="020B0503020204020204" pitchFamily="34" charset="-122"/>
                <a:ea typeface="微软雅黑" panose="020B0503020204020204" pitchFamily="34" charset="-122"/>
              </a:rPr>
              <a:t>  1</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标准文献基础知识</a:t>
            </a:r>
          </a:p>
        </p:txBody>
      </p:sp>
      <p:sp>
        <p:nvSpPr>
          <p:cNvPr id="8" name="圆角矩形 7"/>
          <p:cNvSpPr/>
          <p:nvPr/>
        </p:nvSpPr>
        <p:spPr>
          <a:xfrm>
            <a:off x="467544" y="2636912"/>
            <a:ext cx="7632848" cy="72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nSpc>
                <a:spcPct val="130000"/>
              </a:lnSpc>
            </a:pPr>
            <a:r>
              <a:rPr lang="en-US" altLang="zh-CN" sz="2800" dirty="0" smtClean="0">
                <a:latin typeface="微软雅黑" panose="020B0503020204020204" pitchFamily="34" charset="-122"/>
                <a:ea typeface="微软雅黑" panose="020B0503020204020204" pitchFamily="34" charset="-122"/>
              </a:rPr>
              <a:t>  2</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国内外标准文献的分类</a:t>
            </a:r>
          </a:p>
        </p:txBody>
      </p:sp>
      <p:sp>
        <p:nvSpPr>
          <p:cNvPr id="9" name="圆角矩形 8"/>
          <p:cNvSpPr/>
          <p:nvPr/>
        </p:nvSpPr>
        <p:spPr>
          <a:xfrm>
            <a:off x="467544" y="3645024"/>
            <a:ext cx="7632848" cy="72008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nSpc>
                <a:spcPct val="130000"/>
              </a:lnSpc>
            </a:pPr>
            <a:r>
              <a:rPr lang="en-US" altLang="zh-CN" sz="2800" dirty="0" smtClean="0">
                <a:latin typeface="微软雅黑" panose="020B0503020204020204" pitchFamily="34" charset="-122"/>
                <a:ea typeface="微软雅黑" panose="020B0503020204020204" pitchFamily="34" charset="-122"/>
              </a:rPr>
              <a:t>  3</a:t>
            </a:r>
            <a:r>
              <a:rPr lang="zh-CN" altLang="en-US" sz="2800" dirty="0" smtClean="0">
                <a:latin typeface="微软雅黑" panose="020B0503020204020204" pitchFamily="34" charset="-122"/>
                <a:ea typeface="微软雅黑" panose="020B0503020204020204" pitchFamily="34" charset="-122"/>
              </a:rPr>
              <a:t>、标准文献的检索</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233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ppt_x</p:attrName>
                                        </p:attrNameLst>
                                      </p:cBhvr>
                                      <p:tavLst>
                                        <p:tav tm="0">
                                          <p:val>
                                            <p:strVal val="#ppt_x-.2"/>
                                          </p:val>
                                        </p:tav>
                                        <p:tav tm="100000">
                                          <p:val>
                                            <p:strVal val="#ppt_x"/>
                                          </p:val>
                                        </p:tav>
                                      </p:tavLst>
                                    </p:anim>
                                    <p:anim calcmode="lin" valueType="num">
                                      <p:cBhvr>
                                        <p:cTn id="13"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8"/>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ppt_x</p:attrName>
                                        </p:attrNameLst>
                                      </p:cBhvr>
                                      <p:tavLst>
                                        <p:tav tm="0">
                                          <p:val>
                                            <p:strVal val="#ppt_x-.2"/>
                                          </p:val>
                                        </p:tav>
                                        <p:tav tm="100000">
                                          <p:val>
                                            <p:strVal val="#ppt_x"/>
                                          </p:val>
                                        </p:tav>
                                      </p:tavLst>
                                    </p:anim>
                                    <p:anim calcmode="lin" valueType="num">
                                      <p:cBhvr>
                                        <p:cTn id="1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p:txBody>
          <a:bodyPr/>
          <a:lstStyle/>
          <a:p>
            <a:r>
              <a:rPr lang="zh-CN" altLang="en-US"/>
              <a:t>标准文献基础知识</a:t>
            </a:r>
          </a:p>
        </p:txBody>
      </p:sp>
      <p:sp>
        <p:nvSpPr>
          <p:cNvPr id="66563" name="Rectangle 3"/>
          <p:cNvSpPr>
            <a:spLocks noGrp="1" noRot="1" noChangeArrowheads="1"/>
          </p:cNvSpPr>
          <p:nvPr>
            <p:ph type="body" idx="1"/>
          </p:nvPr>
        </p:nvSpPr>
        <p:spPr>
          <a:xfrm>
            <a:off x="457200" y="1600200"/>
            <a:ext cx="8229600" cy="2260848"/>
          </a:xfrm>
        </p:spPr>
        <p:style>
          <a:lnRef idx="1">
            <a:schemeClr val="accent1"/>
          </a:lnRef>
          <a:fillRef idx="2">
            <a:schemeClr val="accent1"/>
          </a:fillRef>
          <a:effectRef idx="1">
            <a:schemeClr val="accent1"/>
          </a:effectRef>
          <a:fontRef idx="minor">
            <a:schemeClr val="dk1"/>
          </a:fontRef>
        </p:style>
        <p:txBody>
          <a:bodyPr>
            <a:normAutofit/>
          </a:bodyPr>
          <a:lstStyle/>
          <a:p>
            <a:pPr algn="just">
              <a:lnSpc>
                <a:spcPct val="135000"/>
              </a:lnSpc>
            </a:pPr>
            <a:r>
              <a:rPr lang="zh-CN" altLang="en-US" sz="2000" dirty="0">
                <a:latin typeface="微软雅黑" panose="020B0503020204020204" pitchFamily="34" charset="-122"/>
                <a:ea typeface="微软雅黑" panose="020B0503020204020204" pitchFamily="34" charset="-122"/>
              </a:rPr>
              <a:t>什么是标准？</a:t>
            </a:r>
          </a:p>
          <a:p>
            <a:pPr algn="just">
              <a:lnSpc>
                <a:spcPct val="135000"/>
              </a:lnSpc>
              <a:buFont typeface="Wingdings" pitchFamily="2" charset="2"/>
              <a:buNone/>
            </a:pP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 标准</a:t>
            </a:r>
            <a:r>
              <a:rPr lang="zh-CN" altLang="en-US" sz="2000" dirty="0">
                <a:latin typeface="微软雅黑" panose="020B0503020204020204" pitchFamily="34" charset="-122"/>
                <a:ea typeface="微软雅黑" panose="020B0503020204020204" pitchFamily="34" charset="-122"/>
              </a:rPr>
              <a:t>是对重复性事物和概念所做的统一规定。它以科学、技术和实践经验的综合成果为基础，经有关方面协商一致，由主管机构批准，以特定形式发布，作为共同遵守的准则和依据。</a:t>
            </a:r>
          </a:p>
        </p:txBody>
      </p:sp>
    </p:spTree>
    <p:extLst>
      <p:ext uri="{BB962C8B-B14F-4D97-AF65-F5344CB8AC3E}">
        <p14:creationId xmlns:p14="http://schemas.microsoft.com/office/powerpoint/2010/main" val="407818361"/>
      </p:ext>
    </p:extLst>
  </p:cSld>
  <p:clrMapOvr>
    <a:masterClrMapping/>
  </p:clrMapOvr>
  <p:transition spd="med"/>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a:xfrm>
            <a:off x="900113" y="260350"/>
            <a:ext cx="7942262" cy="1143000"/>
          </a:xfrm>
        </p:spPr>
        <p:txBody>
          <a:bodyPr/>
          <a:lstStyle/>
          <a:p>
            <a:r>
              <a:rPr lang="zh-CN" altLang="en-US"/>
              <a:t>标准文献的特点</a:t>
            </a:r>
          </a:p>
        </p:txBody>
      </p:sp>
      <p:sp>
        <p:nvSpPr>
          <p:cNvPr id="76803" name="Rectangle 3"/>
          <p:cNvSpPr>
            <a:spLocks noGrp="1" noRot="1" noChangeArrowheads="1"/>
          </p:cNvSpPr>
          <p:nvPr>
            <p:ph type="body" idx="1"/>
          </p:nvPr>
        </p:nvSpPr>
        <p:spPr>
          <a:xfrm>
            <a:off x="611560" y="1341438"/>
            <a:ext cx="7942262" cy="2807642"/>
          </a:xfrm>
        </p:spPr>
        <p:style>
          <a:lnRef idx="1">
            <a:schemeClr val="accent1"/>
          </a:lnRef>
          <a:fillRef idx="2">
            <a:schemeClr val="accent1"/>
          </a:fillRef>
          <a:effectRef idx="1">
            <a:schemeClr val="accent1"/>
          </a:effectRef>
          <a:fontRef idx="minor">
            <a:schemeClr val="dk1"/>
          </a:fontRef>
        </p:style>
        <p:txBody>
          <a:bodyPr>
            <a:normAutofit/>
          </a:bodyPr>
          <a:lstStyle/>
          <a:p>
            <a:pPr algn="just">
              <a:lnSpc>
                <a:spcPct val="13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标准是由权威机构制定和颁布</a:t>
            </a:r>
            <a:r>
              <a:rPr lang="zh-CN" altLang="en-US" sz="2000" dirty="0" smtClean="0">
                <a:latin typeface="微软雅黑" panose="020B0503020204020204" pitchFamily="34" charset="-122"/>
                <a:ea typeface="微软雅黑" panose="020B0503020204020204" pitchFamily="34" charset="-122"/>
              </a:rPr>
              <a:t>的；</a:t>
            </a:r>
            <a:endParaRPr lang="zh-CN" altLang="en-US" sz="2000" dirty="0">
              <a:latin typeface="微软雅黑" panose="020B0503020204020204" pitchFamily="34" charset="-122"/>
              <a:ea typeface="微软雅黑" panose="020B0503020204020204" pitchFamily="34" charset="-122"/>
            </a:endParaRPr>
          </a:p>
          <a:p>
            <a:pPr algn="just">
              <a:lnSpc>
                <a:spcPct val="13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标准文件都有标准号，标准号的组成是：“标准代号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顺序号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颁布年份</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gn="just">
              <a:lnSpc>
                <a:spcPct val="13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标准具有一定的法律约束力，它有生效、未生效、试行和失效之</a:t>
            </a:r>
            <a:r>
              <a:rPr lang="zh-CN" altLang="en-US" sz="2000" dirty="0" smtClean="0">
                <a:latin typeface="微软雅黑" panose="020B0503020204020204" pitchFamily="34" charset="-122"/>
                <a:ea typeface="微软雅黑" panose="020B0503020204020204" pitchFamily="34" charset="-122"/>
              </a:rPr>
              <a:t>分；</a:t>
            </a:r>
            <a:endParaRPr lang="zh-CN" altLang="en-US" sz="2000" dirty="0">
              <a:latin typeface="微软雅黑" panose="020B0503020204020204" pitchFamily="34" charset="-122"/>
              <a:ea typeface="微软雅黑" panose="020B0503020204020204" pitchFamily="34" charset="-122"/>
            </a:endParaRPr>
          </a:p>
          <a:p>
            <a:pPr algn="just">
              <a:lnSpc>
                <a:spcPct val="13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以单行本形式发行，一项标准一</a:t>
            </a:r>
            <a:r>
              <a:rPr lang="zh-CN" altLang="en-US" sz="2000" dirty="0" smtClean="0">
                <a:latin typeface="微软雅黑" panose="020B0503020204020204" pitchFamily="34" charset="-122"/>
                <a:ea typeface="微软雅黑" panose="020B0503020204020204" pitchFamily="34" charset="-122"/>
              </a:rPr>
              <a:t>册；</a:t>
            </a:r>
            <a:endParaRPr lang="zh-CN" altLang="en-US" sz="2000" dirty="0">
              <a:latin typeface="微软雅黑" panose="020B0503020204020204" pitchFamily="34" charset="-122"/>
              <a:ea typeface="微软雅黑" panose="020B0503020204020204" pitchFamily="34" charset="-122"/>
            </a:endParaRPr>
          </a:p>
          <a:p>
            <a:pPr algn="just">
              <a:lnSpc>
                <a:spcPct val="13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标准文献采用专门的技术分类</a:t>
            </a:r>
            <a:r>
              <a:rPr lang="zh-CN" altLang="en-US" sz="2000" dirty="0" smtClean="0">
                <a:latin typeface="微软雅黑" panose="020B0503020204020204" pitchFamily="34" charset="-122"/>
                <a:ea typeface="微软雅黑" panose="020B0503020204020204" pitchFamily="34" charset="-122"/>
              </a:rPr>
              <a:t>体系。</a:t>
            </a:r>
            <a:endParaRPr lang="zh-CN" altLang="en-US" sz="2000" dirty="0">
              <a:latin typeface="微软雅黑" panose="020B0503020204020204" pitchFamily="34" charset="-122"/>
              <a:ea typeface="微软雅黑" panose="020B0503020204020204" pitchFamily="34" charset="-122"/>
            </a:endParaRPr>
          </a:p>
          <a:p>
            <a:pPr algn="just">
              <a:lnSpc>
                <a:spcPct val="130000"/>
              </a:lnSpc>
              <a:buFont typeface="Wingdings" panose="05000000000000000000" pitchFamily="2" charset="2"/>
              <a:buChar char="ü"/>
            </a:pPr>
            <a:endParaRPr lang="zh-CN" altLang="en-US" sz="2000"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360017"/>
      </p:ext>
    </p:extLst>
  </p:cSld>
  <p:clrMapOvr>
    <a:masterClrMapping/>
  </p:clrMapOvr>
  <p:transition spd="med"/>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a:xfrm>
            <a:off x="827088" y="0"/>
            <a:ext cx="7942262" cy="1143000"/>
          </a:xfrm>
        </p:spPr>
        <p:txBody>
          <a:bodyPr/>
          <a:lstStyle/>
          <a:p>
            <a:r>
              <a:rPr lang="zh-CN" altLang="en-US"/>
              <a:t>标准文献的作用</a:t>
            </a:r>
          </a:p>
        </p:txBody>
      </p:sp>
      <p:sp>
        <p:nvSpPr>
          <p:cNvPr id="78851" name="Rectangle 3"/>
          <p:cNvSpPr>
            <a:spLocks noGrp="1" noRot="1" noChangeArrowheads="1"/>
          </p:cNvSpPr>
          <p:nvPr>
            <p:ph type="body" idx="1"/>
          </p:nvPr>
        </p:nvSpPr>
        <p:spPr>
          <a:xfrm>
            <a:off x="251520" y="836712"/>
            <a:ext cx="8748464" cy="5616624"/>
          </a:xfrm>
        </p:spPr>
        <p:style>
          <a:lnRef idx="1">
            <a:schemeClr val="accent1"/>
          </a:lnRef>
          <a:fillRef idx="2">
            <a:schemeClr val="accent1"/>
          </a:fillRef>
          <a:effectRef idx="1">
            <a:schemeClr val="accent1"/>
          </a:effectRef>
          <a:fontRef idx="minor">
            <a:schemeClr val="dk1"/>
          </a:fontRef>
        </p:style>
        <p:txBody>
          <a:bodyPr>
            <a:noAutofit/>
          </a:bodyPr>
          <a:lstStyle/>
          <a:p>
            <a:pPr marL="354013" indent="-354013" algn="just">
              <a:lnSpc>
                <a:spcPct val="170000"/>
              </a:lnSpc>
            </a:pPr>
            <a:r>
              <a:rPr lang="zh-CN" altLang="en-US" sz="2000" dirty="0">
                <a:latin typeface="微软雅黑" panose="020B0503020204020204" pitchFamily="34" charset="-122"/>
                <a:ea typeface="微软雅黑" panose="020B0503020204020204" pitchFamily="34" charset="-122"/>
              </a:rPr>
              <a:t>通过标准文献可了解各国经济政策、技术政策、生产水平、资源状况和标准</a:t>
            </a:r>
            <a:r>
              <a:rPr lang="zh-CN" altLang="en-US" sz="2000" dirty="0" smtClean="0">
                <a:latin typeface="微软雅黑" panose="020B0503020204020204" pitchFamily="34" charset="-122"/>
                <a:ea typeface="微软雅黑" panose="020B0503020204020204" pitchFamily="34" charset="-122"/>
              </a:rPr>
              <a:t>水平；</a:t>
            </a:r>
            <a:endParaRPr lang="zh-CN" altLang="en-US" sz="2000" dirty="0">
              <a:latin typeface="微软雅黑" panose="020B0503020204020204" pitchFamily="34" charset="-122"/>
              <a:ea typeface="微软雅黑" panose="020B0503020204020204" pitchFamily="34" charset="-122"/>
            </a:endParaRPr>
          </a:p>
          <a:p>
            <a:pPr marL="354013" indent="-354013" algn="just">
              <a:lnSpc>
                <a:spcPct val="170000"/>
              </a:lnSpc>
            </a:pPr>
            <a:r>
              <a:rPr lang="zh-CN" altLang="en-US" sz="2000" dirty="0">
                <a:latin typeface="微软雅黑" panose="020B0503020204020204" pitchFamily="34" charset="-122"/>
                <a:ea typeface="微软雅黑" panose="020B0503020204020204" pitchFamily="34" charset="-122"/>
              </a:rPr>
              <a:t>在科研、工程设计、工业生产、企业管理、技术转让、商品流通中，采用标准化的概念、术语、</a:t>
            </a:r>
            <a:r>
              <a:rPr lang="zh-CN" altLang="en-US" sz="2000" dirty="0" smtClean="0">
                <a:latin typeface="微软雅黑" panose="020B0503020204020204" pitchFamily="34" charset="-122"/>
                <a:ea typeface="微软雅黑" panose="020B0503020204020204" pitchFamily="34" charset="-122"/>
              </a:rPr>
              <a:t>符号等</a:t>
            </a:r>
            <a:r>
              <a:rPr lang="zh-CN" altLang="en-US" sz="2000" dirty="0">
                <a:latin typeface="微软雅黑" panose="020B0503020204020204" pitchFamily="34" charset="-122"/>
                <a:ea typeface="微软雅黑" panose="020B0503020204020204" pitchFamily="34" charset="-122"/>
              </a:rPr>
              <a:t>有助于克服技术交流的</a:t>
            </a:r>
            <a:r>
              <a:rPr lang="zh-CN" altLang="en-US" sz="2000" dirty="0" smtClean="0">
                <a:latin typeface="微软雅黑" panose="020B0503020204020204" pitchFamily="34" charset="-122"/>
                <a:ea typeface="微软雅黑" panose="020B0503020204020204" pitchFamily="34" charset="-122"/>
              </a:rPr>
              <a:t>障碍；</a:t>
            </a:r>
            <a:endParaRPr lang="zh-CN" altLang="en-US" sz="2000" dirty="0">
              <a:latin typeface="微软雅黑" panose="020B0503020204020204" pitchFamily="34" charset="-122"/>
              <a:ea typeface="微软雅黑" panose="020B0503020204020204" pitchFamily="34" charset="-122"/>
            </a:endParaRPr>
          </a:p>
          <a:p>
            <a:pPr marL="354013" indent="-354013" algn="just">
              <a:lnSpc>
                <a:spcPct val="170000"/>
              </a:lnSpc>
            </a:pPr>
            <a:r>
              <a:rPr lang="zh-CN" altLang="en-US" sz="2000" dirty="0" smtClean="0">
                <a:latin typeface="微软雅黑" panose="020B0503020204020204" pitchFamily="34" charset="-122"/>
                <a:ea typeface="微软雅黑" panose="020B0503020204020204" pitchFamily="34" charset="-122"/>
              </a:rPr>
              <a:t>是</a:t>
            </a:r>
            <a:r>
              <a:rPr lang="zh-CN" altLang="en-US" sz="2000" dirty="0">
                <a:latin typeface="微软雅黑" panose="020B0503020204020204" pitchFamily="34" charset="-122"/>
                <a:ea typeface="微软雅黑" panose="020B0503020204020204" pitchFamily="34" charset="-122"/>
              </a:rPr>
              <a:t>鉴定工程质量、校验产品、控制指标和统一试验方法的技术</a:t>
            </a:r>
            <a:r>
              <a:rPr lang="zh-CN" altLang="en-US" sz="2000" dirty="0" smtClean="0">
                <a:latin typeface="微软雅黑" panose="020B0503020204020204" pitchFamily="34" charset="-122"/>
                <a:ea typeface="微软雅黑" panose="020B0503020204020204" pitchFamily="34" charset="-122"/>
              </a:rPr>
              <a:t>依据；</a:t>
            </a:r>
            <a:endParaRPr lang="zh-CN" altLang="en-US" sz="2000" dirty="0">
              <a:latin typeface="微软雅黑" panose="020B0503020204020204" pitchFamily="34" charset="-122"/>
              <a:ea typeface="微软雅黑" panose="020B0503020204020204" pitchFamily="34" charset="-122"/>
            </a:endParaRPr>
          </a:p>
          <a:p>
            <a:pPr marL="354013" indent="-354013" algn="just">
              <a:lnSpc>
                <a:spcPct val="170000"/>
              </a:lnSpc>
            </a:pPr>
            <a:r>
              <a:rPr lang="zh-CN" altLang="en-US" sz="2000" dirty="0">
                <a:latin typeface="微软雅黑" panose="020B0503020204020204" pitchFamily="34" charset="-122"/>
                <a:ea typeface="微软雅黑" panose="020B0503020204020204" pitchFamily="34" charset="-122"/>
              </a:rPr>
              <a:t>可以简化设计、缩短时间、节省人力、减少不必要的试验、计算，能够保证质量、减少</a:t>
            </a:r>
            <a:r>
              <a:rPr lang="zh-CN" altLang="en-US" sz="2000" dirty="0" smtClean="0">
                <a:latin typeface="微软雅黑" panose="020B0503020204020204" pitchFamily="34" charset="-122"/>
                <a:ea typeface="微软雅黑" panose="020B0503020204020204" pitchFamily="34" charset="-122"/>
              </a:rPr>
              <a:t>成本；</a:t>
            </a:r>
            <a:endParaRPr lang="zh-CN" altLang="en-US" sz="2000" dirty="0">
              <a:latin typeface="微软雅黑" panose="020B0503020204020204" pitchFamily="34" charset="-122"/>
              <a:ea typeface="微软雅黑" panose="020B0503020204020204" pitchFamily="34" charset="-122"/>
            </a:endParaRPr>
          </a:p>
          <a:p>
            <a:pPr marL="354013" indent="-354013" algn="just">
              <a:lnSpc>
                <a:spcPct val="170000"/>
              </a:lnSpc>
            </a:pPr>
            <a:r>
              <a:rPr lang="zh-CN" altLang="en-US" sz="2000" dirty="0">
                <a:latin typeface="微软雅黑" panose="020B0503020204020204" pitchFamily="34" charset="-122"/>
                <a:ea typeface="微软雅黑" panose="020B0503020204020204" pitchFamily="34" charset="-122"/>
              </a:rPr>
              <a:t>进口设备可按标准文献进行装备、维修配制某些</a:t>
            </a:r>
            <a:r>
              <a:rPr lang="zh-CN" altLang="en-US" sz="2000" dirty="0" smtClean="0">
                <a:latin typeface="微软雅黑" panose="020B0503020204020204" pitchFamily="34" charset="-122"/>
                <a:ea typeface="微软雅黑" panose="020B0503020204020204" pitchFamily="34" charset="-122"/>
              </a:rPr>
              <a:t>零件；</a:t>
            </a:r>
            <a:endParaRPr lang="zh-CN" altLang="en-US" sz="2000" dirty="0">
              <a:latin typeface="微软雅黑" panose="020B0503020204020204" pitchFamily="34" charset="-122"/>
              <a:ea typeface="微软雅黑" panose="020B0503020204020204" pitchFamily="34" charset="-122"/>
            </a:endParaRPr>
          </a:p>
          <a:p>
            <a:pPr marL="354013" indent="-354013" algn="just">
              <a:lnSpc>
                <a:spcPct val="170000"/>
              </a:lnSpc>
            </a:pPr>
            <a:r>
              <a:rPr lang="zh-CN" altLang="en-US" sz="2000" dirty="0">
                <a:latin typeface="微软雅黑" panose="020B0503020204020204" pitchFamily="34" charset="-122"/>
                <a:ea typeface="微软雅黑" panose="020B0503020204020204" pitchFamily="34" charset="-122"/>
              </a:rPr>
              <a:t>有利于企业或生产机构经营管理活动的统一化、制度化、科学化和文明</a:t>
            </a:r>
            <a:r>
              <a:rPr lang="zh-CN" altLang="en-US" sz="2000" dirty="0" smtClean="0">
                <a:latin typeface="微软雅黑" panose="020B0503020204020204" pitchFamily="34" charset="-122"/>
                <a:ea typeface="微软雅黑" panose="020B0503020204020204" pitchFamily="34" charset="-122"/>
              </a:rPr>
              <a:t>化。</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2989639"/>
      </p:ext>
    </p:extLst>
  </p:cSld>
  <p:clrMapOvr>
    <a:masterClrMapping/>
  </p:clrMapOvr>
  <p:transition spd="med"/>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971550" y="260350"/>
            <a:ext cx="7942263" cy="1143000"/>
          </a:xfrm>
        </p:spPr>
        <p:txBody>
          <a:bodyPr/>
          <a:lstStyle/>
          <a:p>
            <a:r>
              <a:rPr lang="zh-CN" altLang="en-US"/>
              <a:t>标准的类型</a:t>
            </a:r>
            <a:r>
              <a:rPr lang="zh-CN" altLang="en-US" sz="2800">
                <a:cs typeface="Arial" pitchFamily="34" charset="0"/>
              </a:rPr>
              <a:t>▬▬按标准的使用范围划分</a:t>
            </a:r>
            <a:endParaRPr lang="zh-CN" altLang="zh-CN" sz="2800">
              <a:cs typeface="Arial" pitchFamily="34" charset="0"/>
            </a:endParaRPr>
          </a:p>
        </p:txBody>
      </p:sp>
      <p:sp>
        <p:nvSpPr>
          <p:cNvPr id="68611" name="Rectangle 3"/>
          <p:cNvSpPr>
            <a:spLocks noGrp="1" noRot="1" noChangeArrowheads="1"/>
          </p:cNvSpPr>
          <p:nvPr>
            <p:ph type="body" idx="1"/>
          </p:nvPr>
        </p:nvSpPr>
        <p:spPr>
          <a:xfrm>
            <a:off x="467544" y="1772816"/>
            <a:ext cx="8208963" cy="3384277"/>
          </a:xfrm>
        </p:spPr>
        <p:style>
          <a:lnRef idx="1">
            <a:schemeClr val="accent1"/>
          </a:lnRef>
          <a:fillRef idx="2">
            <a:schemeClr val="accent1"/>
          </a:fillRef>
          <a:effectRef idx="1">
            <a:schemeClr val="accent1"/>
          </a:effectRef>
          <a:fontRef idx="minor">
            <a:schemeClr val="dk1"/>
          </a:fontRef>
        </p:style>
        <p:txBody>
          <a:bodyPr>
            <a:noAutofit/>
          </a:bodyPr>
          <a:lstStyle/>
          <a:p>
            <a:pPr algn="just">
              <a:lnSpc>
                <a:spcPct val="150000"/>
              </a:lnSpc>
            </a:pPr>
            <a:r>
              <a:rPr lang="zh-CN" altLang="en-US" sz="2000" dirty="0">
                <a:solidFill>
                  <a:schemeClr val="folHlink"/>
                </a:solidFill>
                <a:latin typeface="微软雅黑" panose="020B0503020204020204" pitchFamily="34" charset="-122"/>
                <a:ea typeface="微软雅黑" panose="020B0503020204020204" pitchFamily="34" charset="-122"/>
              </a:rPr>
              <a:t>国际标准</a:t>
            </a:r>
            <a:r>
              <a:rPr lang="zh-CN" altLang="en-US" sz="2000" dirty="0" smtClean="0">
                <a:solidFill>
                  <a:schemeClr val="folHlink"/>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国际标准化组织</a:t>
            </a:r>
            <a:r>
              <a:rPr lang="en-US" altLang="zh-CN" sz="2000" dirty="0">
                <a:latin typeface="微软雅黑" panose="020B0503020204020204" pitchFamily="34" charset="-122"/>
                <a:ea typeface="微软雅黑" panose="020B0503020204020204" pitchFamily="34" charset="-122"/>
              </a:rPr>
              <a:t>(ISO)</a:t>
            </a:r>
            <a:r>
              <a:rPr lang="zh-CN" altLang="en-US" sz="2000" dirty="0">
                <a:latin typeface="微软雅黑" panose="020B0503020204020204" pitchFamily="34" charset="-122"/>
                <a:ea typeface="微软雅黑" panose="020B0503020204020204" pitchFamily="34" charset="-122"/>
              </a:rPr>
              <a:t>标准、国际电工委员会（</a:t>
            </a:r>
            <a:r>
              <a:rPr lang="en-US" altLang="zh-CN" sz="2000" dirty="0">
                <a:latin typeface="微软雅黑" panose="020B0503020204020204" pitchFamily="34" charset="-122"/>
                <a:ea typeface="微软雅黑" panose="020B0503020204020204" pitchFamily="34" charset="-122"/>
              </a:rPr>
              <a:t>IEC</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标准</a:t>
            </a:r>
            <a:endParaRPr lang="zh-CN" altLang="en-US"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solidFill>
                  <a:schemeClr val="folHlink"/>
                </a:solidFill>
                <a:latin typeface="微软雅黑" panose="020B0503020204020204" pitchFamily="34" charset="-122"/>
                <a:ea typeface="微软雅黑" panose="020B0503020204020204" pitchFamily="34" charset="-122"/>
              </a:rPr>
              <a:t>区域标准</a:t>
            </a:r>
            <a:r>
              <a:rPr lang="zh-CN" altLang="en-US" sz="2000" dirty="0" smtClean="0">
                <a:solidFill>
                  <a:schemeClr val="folHlink"/>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全</a:t>
            </a:r>
            <a:r>
              <a:rPr lang="zh-CN" altLang="en-US" sz="2000" dirty="0">
                <a:latin typeface="微软雅黑" panose="020B0503020204020204" pitchFamily="34" charset="-122"/>
                <a:ea typeface="微软雅黑" panose="020B0503020204020204" pitchFamily="34" charset="-122"/>
              </a:rPr>
              <a:t>欧标准（</a:t>
            </a:r>
            <a:r>
              <a:rPr lang="en-US" altLang="zh-CN" sz="2000" dirty="0">
                <a:latin typeface="微软雅黑" panose="020B0503020204020204" pitchFamily="34" charset="-122"/>
                <a:ea typeface="微软雅黑" panose="020B0503020204020204" pitchFamily="34" charset="-122"/>
              </a:rPr>
              <a:t>EN</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solidFill>
                  <a:schemeClr val="folHlink"/>
                </a:solidFill>
                <a:latin typeface="微软雅黑" panose="020B0503020204020204" pitchFamily="34" charset="-122"/>
                <a:ea typeface="微软雅黑" panose="020B0503020204020204" pitchFamily="34" charset="-122"/>
              </a:rPr>
              <a:t>国家标准</a:t>
            </a:r>
            <a:r>
              <a:rPr lang="zh-CN" altLang="en-US" sz="2000" dirty="0" smtClean="0">
                <a:solidFill>
                  <a:schemeClr val="folHlink"/>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我国</a:t>
            </a:r>
            <a:r>
              <a:rPr lang="zh-CN" altLang="en-US" sz="2000" dirty="0">
                <a:latin typeface="微软雅黑" panose="020B0503020204020204" pitchFamily="34" charset="-122"/>
                <a:ea typeface="微软雅黑" panose="020B0503020204020204" pitchFamily="34" charset="-122"/>
              </a:rPr>
              <a:t>国家标准</a:t>
            </a:r>
            <a:r>
              <a:rPr lang="en-US" altLang="zh-CN" sz="2000" dirty="0">
                <a:latin typeface="微软雅黑" panose="020B0503020204020204" pitchFamily="34" charset="-122"/>
                <a:ea typeface="微软雅黑" panose="020B0503020204020204" pitchFamily="34" charset="-122"/>
              </a:rPr>
              <a:t>(GB)</a:t>
            </a:r>
            <a:r>
              <a:rPr lang="zh-CN" altLang="en-US" sz="2000" dirty="0">
                <a:latin typeface="微软雅黑" panose="020B0503020204020204" pitchFamily="34" charset="-122"/>
                <a:ea typeface="微软雅黑" panose="020B0503020204020204" pitchFamily="34" charset="-122"/>
              </a:rPr>
              <a:t>、美国国家标准</a:t>
            </a:r>
            <a:r>
              <a:rPr lang="en-US" altLang="zh-CN" sz="2000" dirty="0">
                <a:latin typeface="微软雅黑" panose="020B0503020204020204" pitchFamily="34" charset="-122"/>
                <a:ea typeface="微软雅黑" panose="020B0503020204020204" pitchFamily="34" charset="-122"/>
              </a:rPr>
              <a:t>(ANSI</a:t>
            </a:r>
            <a:r>
              <a:rPr lang="en-US" altLang="zh-CN"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solidFill>
                  <a:schemeClr val="folHlink"/>
                </a:solidFill>
                <a:latin typeface="微软雅黑" panose="020B0503020204020204" pitchFamily="34" charset="-122"/>
                <a:ea typeface="微软雅黑" panose="020B0503020204020204" pitchFamily="34" charset="-122"/>
              </a:rPr>
              <a:t>行业（专业）标准</a:t>
            </a:r>
            <a:r>
              <a:rPr lang="zh-CN" altLang="en-US" sz="2000" dirty="0" smtClean="0">
                <a:solidFill>
                  <a:schemeClr val="folHlink"/>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美国</a:t>
            </a:r>
            <a:r>
              <a:rPr lang="zh-CN" altLang="en-US" sz="2000" dirty="0">
                <a:latin typeface="微软雅黑" panose="020B0503020204020204" pitchFamily="34" charset="-122"/>
                <a:ea typeface="微软雅黑" panose="020B0503020204020204" pitchFamily="34" charset="-122"/>
              </a:rPr>
              <a:t>石油学会标准（</a:t>
            </a:r>
            <a:r>
              <a:rPr lang="en-US" altLang="zh-CN" sz="2000" dirty="0">
                <a:latin typeface="微软雅黑" panose="020B0503020204020204" pitchFamily="34" charset="-122"/>
                <a:ea typeface="微软雅黑" panose="020B0503020204020204" pitchFamily="34" charset="-122"/>
              </a:rPr>
              <a:t>API</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solidFill>
                  <a:schemeClr val="folHlink"/>
                </a:solidFill>
                <a:latin typeface="微软雅黑" panose="020B0503020204020204" pitchFamily="34" charset="-122"/>
                <a:ea typeface="微软雅黑" panose="020B0503020204020204" pitchFamily="34" charset="-122"/>
              </a:rPr>
              <a:t>地方标准</a:t>
            </a:r>
            <a:r>
              <a:rPr lang="zh-CN" altLang="en-US" sz="2000" dirty="0" smtClean="0">
                <a:solidFill>
                  <a:schemeClr val="folHlink"/>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江苏省</a:t>
            </a:r>
            <a:r>
              <a:rPr lang="zh-CN" altLang="en-US" sz="2000" dirty="0">
                <a:latin typeface="微软雅黑" panose="020B0503020204020204" pitchFamily="34" charset="-122"/>
                <a:ea typeface="微软雅黑" panose="020B0503020204020204" pitchFamily="34" charset="-122"/>
              </a:rPr>
              <a:t>地方标准（</a:t>
            </a:r>
            <a:r>
              <a:rPr lang="en-US" altLang="zh-CN" sz="2000" dirty="0">
                <a:latin typeface="微软雅黑" panose="020B0503020204020204" pitchFamily="34" charset="-122"/>
                <a:ea typeface="微软雅黑" panose="020B0503020204020204" pitchFamily="34" charset="-122"/>
              </a:rPr>
              <a:t>DB32</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solidFill>
                  <a:schemeClr val="folHlink"/>
                </a:solidFill>
                <a:latin typeface="微软雅黑" panose="020B0503020204020204" pitchFamily="34" charset="-122"/>
                <a:ea typeface="微软雅黑" panose="020B0503020204020204" pitchFamily="34" charset="-122"/>
              </a:rPr>
              <a:t>企业标准</a:t>
            </a:r>
            <a:r>
              <a:rPr lang="zh-CN" altLang="en-US" sz="2000" dirty="0" smtClean="0">
                <a:solidFill>
                  <a:schemeClr val="folHlink"/>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美国波音飞机公司</a:t>
            </a:r>
            <a:r>
              <a:rPr lang="zh-CN" altLang="en-US" sz="2000" dirty="0">
                <a:latin typeface="微软雅黑" panose="020B0503020204020204" pitchFamily="34" charset="-122"/>
                <a:ea typeface="微软雅黑" panose="020B0503020204020204" pitchFamily="34" charset="-122"/>
              </a:rPr>
              <a:t>标准</a:t>
            </a:r>
            <a:r>
              <a:rPr lang="en-US" altLang="zh-CN" sz="2000" dirty="0">
                <a:latin typeface="微软雅黑" panose="020B0503020204020204" pitchFamily="34" charset="-122"/>
                <a:ea typeface="微软雅黑" panose="020B0503020204020204" pitchFamily="34" charset="-122"/>
              </a:rPr>
              <a:t>(BAC</a:t>
            </a:r>
            <a:r>
              <a:rPr lang="en-US" altLang="zh-CN"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222291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8229600" cy="1008112"/>
          </a:xfrm>
        </p:spPr>
        <p:txBody>
          <a:bodyPr/>
          <a:lstStyle/>
          <a:p>
            <a:r>
              <a:rPr lang="zh-CN" altLang="en-US" dirty="0" smtClean="0"/>
              <a:t>专利申请的途径</a:t>
            </a:r>
            <a:endParaRPr lang="zh-CN" altLang="en-US" dirty="0"/>
          </a:p>
        </p:txBody>
      </p:sp>
      <p:sp>
        <p:nvSpPr>
          <p:cNvPr id="3" name="内容占位符 2"/>
          <p:cNvSpPr>
            <a:spLocks noGrp="1"/>
          </p:cNvSpPr>
          <p:nvPr>
            <p:ph idx="1"/>
          </p:nvPr>
        </p:nvSpPr>
        <p:spPr>
          <a:xfrm>
            <a:off x="251520" y="1268760"/>
            <a:ext cx="8229600" cy="4525963"/>
          </a:xfrm>
        </p:spPr>
        <p:txBody>
          <a:bodyPr/>
          <a:lstStyle/>
          <a:p>
            <a:r>
              <a:rPr lang="zh-CN" altLang="en-US" dirty="0" smtClean="0"/>
              <a:t>自己申请</a:t>
            </a:r>
            <a:endParaRPr lang="en-US" altLang="zh-CN" dirty="0" smtClean="0"/>
          </a:p>
          <a:p>
            <a:endParaRPr lang="en-US" altLang="zh-CN" dirty="0" smtClean="0"/>
          </a:p>
          <a:p>
            <a:r>
              <a:rPr lang="zh-CN" altLang="en-US" dirty="0"/>
              <a:t>委托申请</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124744"/>
            <a:ext cx="5760640"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62204"/>
      </p:ext>
    </p:extLst>
  </p:cSld>
  <p:clrMapOvr>
    <a:masterClrMapping/>
  </p:clrMapOvr>
  <p:transition spd="med"/>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p:txBody>
          <a:bodyPr/>
          <a:lstStyle/>
          <a:p>
            <a:r>
              <a:rPr lang="zh-CN" altLang="en-US"/>
              <a:t>标准的类型</a:t>
            </a:r>
            <a:r>
              <a:rPr lang="zh-CN" altLang="en-US" sz="2800">
                <a:cs typeface="Arial" pitchFamily="34" charset="0"/>
              </a:rPr>
              <a:t>▬▬按执行程序划分</a:t>
            </a:r>
          </a:p>
        </p:txBody>
      </p:sp>
      <p:sp>
        <p:nvSpPr>
          <p:cNvPr id="77827" name="Rectangle 3"/>
          <p:cNvSpPr>
            <a:spLocks noGrp="1" noRot="1" noChangeArrowheads="1"/>
          </p:cNvSpPr>
          <p:nvPr>
            <p:ph type="body" idx="1"/>
          </p:nvPr>
        </p:nvSpPr>
        <p:spPr>
          <a:xfrm>
            <a:off x="457200" y="1600200"/>
            <a:ext cx="8229600" cy="2188840"/>
          </a:xfrm>
        </p:spPr>
        <p:style>
          <a:lnRef idx="1">
            <a:schemeClr val="accent1"/>
          </a:lnRef>
          <a:fillRef idx="2">
            <a:schemeClr val="accent1"/>
          </a:fillRef>
          <a:effectRef idx="1">
            <a:schemeClr val="accent1"/>
          </a:effectRef>
          <a:fontRef idx="minor">
            <a:schemeClr val="dk1"/>
          </a:fontRef>
        </p:style>
        <p:txBody>
          <a:bodyPr>
            <a:normAutofit/>
          </a:bodyPr>
          <a:lstStyle/>
          <a:p>
            <a:pPr>
              <a:lnSpc>
                <a:spcPct val="150000"/>
              </a:lnSpc>
            </a:pPr>
            <a:r>
              <a:rPr lang="zh-CN" altLang="en-US" sz="2000" dirty="0">
                <a:solidFill>
                  <a:schemeClr val="folHlink"/>
                </a:solidFill>
                <a:latin typeface="微软雅黑" panose="020B0503020204020204" pitchFamily="34" charset="-122"/>
                <a:ea typeface="微软雅黑" panose="020B0503020204020204" pitchFamily="34" charset="-122"/>
              </a:rPr>
              <a:t>强制性标准：</a:t>
            </a:r>
            <a:r>
              <a:rPr lang="zh-CN" altLang="en-US" sz="2000" dirty="0">
                <a:latin typeface="微软雅黑" panose="020B0503020204020204" pitchFamily="34" charset="-122"/>
                <a:ea typeface="微软雅黑" panose="020B0503020204020204" pitchFamily="34" charset="-122"/>
              </a:rPr>
              <a:t>具有法律效力、必须遵守的标准。</a:t>
            </a:r>
          </a:p>
          <a:p>
            <a:pPr>
              <a:lnSpc>
                <a:spcPct val="150000"/>
              </a:lnSpc>
            </a:pPr>
            <a:r>
              <a:rPr lang="zh-CN" altLang="en-US" sz="2000" dirty="0">
                <a:solidFill>
                  <a:schemeClr val="folHlink"/>
                </a:solidFill>
                <a:latin typeface="微软雅黑" panose="020B0503020204020204" pitchFamily="34" charset="-122"/>
                <a:ea typeface="微软雅黑" panose="020B0503020204020204" pitchFamily="34" charset="-122"/>
              </a:rPr>
              <a:t>推荐性标准：</a:t>
            </a:r>
            <a:r>
              <a:rPr lang="zh-CN" altLang="en-US" sz="2000" dirty="0">
                <a:latin typeface="微软雅黑" panose="020B0503020204020204" pitchFamily="34" charset="-122"/>
                <a:ea typeface="微软雅黑" panose="020B0503020204020204" pitchFamily="34" charset="-122"/>
              </a:rPr>
              <a:t>由制定和颁布标准的机构建议优先遵守的标准。</a:t>
            </a:r>
          </a:p>
          <a:p>
            <a:pPr>
              <a:lnSpc>
                <a:spcPct val="150000"/>
              </a:lnSpc>
            </a:pPr>
            <a:r>
              <a:rPr lang="zh-CN" altLang="en-US" sz="2000" dirty="0">
                <a:solidFill>
                  <a:schemeClr val="folHlink"/>
                </a:solidFill>
                <a:latin typeface="微软雅黑" panose="020B0503020204020204" pitchFamily="34" charset="-122"/>
                <a:ea typeface="微软雅黑" panose="020B0503020204020204" pitchFamily="34" charset="-122"/>
              </a:rPr>
              <a:t>试行标准：</a:t>
            </a:r>
            <a:r>
              <a:rPr lang="zh-CN" altLang="en-US" sz="2000" dirty="0">
                <a:latin typeface="微软雅黑" panose="020B0503020204020204" pitchFamily="34" charset="-122"/>
                <a:ea typeface="微软雅黑" panose="020B0503020204020204" pitchFamily="34" charset="-122"/>
              </a:rPr>
              <a:t>指内容不够成熟，尚有待在使用实践中进一步修订、完善的标准</a:t>
            </a:r>
          </a:p>
        </p:txBody>
      </p:sp>
    </p:spTree>
    <p:extLst>
      <p:ext uri="{BB962C8B-B14F-4D97-AF65-F5344CB8AC3E}">
        <p14:creationId xmlns:p14="http://schemas.microsoft.com/office/powerpoint/2010/main" val="1429687372"/>
      </p:ext>
    </p:extLst>
  </p:cSld>
  <p:clrMapOvr>
    <a:masterClrMapping/>
  </p:clrMapOvr>
  <p:transition spd="med"/>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a:xfrm>
            <a:off x="1201738" y="260350"/>
            <a:ext cx="7942262" cy="1143000"/>
          </a:xfrm>
        </p:spPr>
        <p:txBody>
          <a:bodyPr/>
          <a:lstStyle/>
          <a:p>
            <a:r>
              <a:rPr lang="zh-CN" altLang="en-US"/>
              <a:t>中国标准</a:t>
            </a:r>
          </a:p>
        </p:txBody>
      </p:sp>
      <p:sp>
        <p:nvSpPr>
          <p:cNvPr id="70659" name="Rectangle 3"/>
          <p:cNvSpPr>
            <a:spLocks noGrp="1" noRot="1" noChangeArrowheads="1"/>
          </p:cNvSpPr>
          <p:nvPr>
            <p:ph type="body" idx="1"/>
          </p:nvPr>
        </p:nvSpPr>
        <p:spPr>
          <a:xfrm>
            <a:off x="900113" y="1196752"/>
            <a:ext cx="8243887" cy="2520280"/>
          </a:xfrm>
        </p:spPr>
        <p:style>
          <a:lnRef idx="1">
            <a:schemeClr val="accent1"/>
          </a:lnRef>
          <a:fillRef idx="2">
            <a:schemeClr val="accent1"/>
          </a:fillRef>
          <a:effectRef idx="1">
            <a:schemeClr val="accent1"/>
          </a:effectRef>
          <a:fontRef idx="minor">
            <a:schemeClr val="dk1"/>
          </a:fontRef>
        </p:style>
        <p:txBody>
          <a:bodyPr>
            <a:normAutofit lnSpcReduction="10000"/>
          </a:bodyPr>
          <a:lstStyle/>
          <a:p>
            <a:pPr>
              <a:lnSpc>
                <a:spcPct val="150000"/>
              </a:lnSpc>
            </a:pPr>
            <a:r>
              <a:rPr lang="zh-CN" altLang="en-US" sz="2000" dirty="0">
                <a:latin typeface="微软雅黑" panose="020B0503020204020204" pitchFamily="34" charset="-122"/>
                <a:ea typeface="微软雅黑" panose="020B0503020204020204" pitchFamily="34" charset="-122"/>
              </a:rPr>
              <a:t>国家标准号：</a:t>
            </a:r>
          </a:p>
          <a:p>
            <a:pPr>
              <a:lnSpc>
                <a:spcPct val="150000"/>
              </a:lnSpc>
              <a:buFont typeface="Wingdings" pitchFamily="2" charset="2"/>
              <a:buNone/>
            </a:pPr>
            <a:r>
              <a:rPr lang="zh-CN" altLang="en-US" sz="2000" dirty="0">
                <a:latin typeface="微软雅黑" panose="020B0503020204020204" pitchFamily="34" charset="-122"/>
                <a:ea typeface="微软雅黑" panose="020B0503020204020204" pitchFamily="34" charset="-122"/>
              </a:rPr>
              <a:t>    标准代号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发布顺序号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制定或修订年代号</a:t>
            </a:r>
          </a:p>
          <a:p>
            <a:pPr>
              <a:lnSpc>
                <a:spcPct val="150000"/>
              </a:lnSpc>
              <a:buFont typeface="Wingdings" pitchFamily="2" charset="2"/>
              <a:buNone/>
            </a:pPr>
            <a:r>
              <a:rPr lang="zh-CN" altLang="en-US" sz="2000" dirty="0">
                <a:latin typeface="微软雅黑" panose="020B0503020204020204" pitchFamily="34" charset="-122"/>
                <a:ea typeface="微软雅黑" panose="020B0503020204020204" pitchFamily="34" charset="-122"/>
              </a:rPr>
              <a:t>例如：</a:t>
            </a:r>
            <a:r>
              <a:rPr lang="en-US" altLang="zh-CN" sz="2000" dirty="0">
                <a:latin typeface="微软雅黑" panose="020B0503020204020204" pitchFamily="34" charset="-122"/>
                <a:ea typeface="微软雅黑" panose="020B0503020204020204" pitchFamily="34" charset="-122"/>
              </a:rPr>
              <a:t>GB 175-2007</a:t>
            </a:r>
          </a:p>
          <a:p>
            <a:pPr>
              <a:lnSpc>
                <a:spcPct val="150000"/>
              </a:lnSpc>
              <a:buFont typeface="Wingdings" pitchFamily="2" charset="2"/>
              <a:buNone/>
            </a:pPr>
            <a:r>
              <a:rPr lang="en-US" altLang="zh-CN" sz="2000" dirty="0">
                <a:latin typeface="微软雅黑" panose="020B0503020204020204" pitchFamily="34" charset="-122"/>
                <a:ea typeface="微软雅黑" panose="020B0503020204020204" pitchFamily="34" charset="-122"/>
              </a:rPr>
              <a:t>           GB/T 10421-2002</a:t>
            </a:r>
          </a:p>
          <a:p>
            <a:pPr>
              <a:lnSpc>
                <a:spcPct val="150000"/>
              </a:lnSpc>
              <a:buFont typeface="Wingdings" pitchFamily="2" charset="2"/>
              <a:buNone/>
            </a:pPr>
            <a:r>
              <a:rPr lang="en-US" altLang="zh-CN" sz="2000" dirty="0">
                <a:latin typeface="微软雅黑" panose="020B0503020204020204" pitchFamily="34" charset="-122"/>
                <a:ea typeface="微软雅黑" panose="020B0503020204020204" pitchFamily="34" charset="-122"/>
              </a:rPr>
              <a:t>           GB/Z 6829-2008</a:t>
            </a:r>
          </a:p>
          <a:p>
            <a:pPr>
              <a:lnSpc>
                <a:spcPct val="150000"/>
              </a:lnSpc>
              <a:buFont typeface="Wingdings" pitchFamily="2" charset="2"/>
              <a:buNone/>
            </a:pP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itchFamily="2" charset="2"/>
              <a:buNone/>
            </a:pP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p:txBody>
      </p:sp>
      <p:pic>
        <p:nvPicPr>
          <p:cNvPr id="7066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3860799"/>
            <a:ext cx="7201296" cy="224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6169910"/>
      </p:ext>
    </p:extLst>
  </p:cSld>
  <p:clrMapOvr>
    <a:masterClrMapping/>
  </p:clrMapOvr>
  <p:transition spd="med"/>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p:txBody>
          <a:bodyPr/>
          <a:lstStyle/>
          <a:p>
            <a:r>
              <a:rPr lang="zh-CN" altLang="en-US"/>
              <a:t>中国标准</a:t>
            </a:r>
          </a:p>
        </p:txBody>
      </p:sp>
      <p:sp>
        <p:nvSpPr>
          <p:cNvPr id="71683" name="Rectangle 3"/>
          <p:cNvSpPr>
            <a:spLocks noGrp="1" noRot="1" noChangeArrowheads="1"/>
          </p:cNvSpPr>
          <p:nvPr>
            <p:ph type="body" sz="half" idx="1"/>
          </p:nvPr>
        </p:nvSpPr>
        <p:spPr>
          <a:xfrm>
            <a:off x="457200" y="1600200"/>
            <a:ext cx="4038600" cy="2476872"/>
          </a:xfrm>
        </p:spPr>
        <p:style>
          <a:lnRef idx="1">
            <a:schemeClr val="accent1"/>
          </a:lnRef>
          <a:fillRef idx="2">
            <a:schemeClr val="accent1"/>
          </a:fillRef>
          <a:effectRef idx="1">
            <a:schemeClr val="accent1"/>
          </a:effectRef>
          <a:fontRef idx="minor">
            <a:schemeClr val="dk1"/>
          </a:fontRef>
        </p:style>
        <p:txBody>
          <a:bodyPr>
            <a:normAutofit/>
          </a:bodyPr>
          <a:lstStyle/>
          <a:p>
            <a:pPr algn="just">
              <a:lnSpc>
                <a:spcPct val="125000"/>
              </a:lnSpc>
            </a:pPr>
            <a:r>
              <a:rPr lang="zh-CN" altLang="en-US" sz="2000" dirty="0">
                <a:latin typeface="微软雅黑" panose="020B0503020204020204" pitchFamily="34" charset="-122"/>
                <a:ea typeface="微软雅黑" panose="020B0503020204020204" pitchFamily="34" charset="-122"/>
              </a:rPr>
              <a:t>行业标准号：</a:t>
            </a:r>
          </a:p>
          <a:p>
            <a:pPr algn="just">
              <a:lnSpc>
                <a:spcPct val="125000"/>
              </a:lnSpc>
              <a:buFont typeface="Wingdings" pitchFamily="2" charset="2"/>
              <a:buNone/>
            </a:pPr>
            <a:r>
              <a:rPr lang="zh-CN" altLang="en-US" sz="2000" dirty="0">
                <a:latin typeface="微软雅黑" panose="020B0503020204020204" pitchFamily="34" charset="-122"/>
                <a:ea typeface="微软雅黑" panose="020B0503020204020204" pitchFamily="34" charset="-122"/>
              </a:rPr>
              <a:t>行业标准代号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发布顺序号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制定或修订年代号</a:t>
            </a:r>
          </a:p>
          <a:p>
            <a:pPr algn="just">
              <a:lnSpc>
                <a:spcPct val="125000"/>
              </a:lnSpc>
              <a:buFont typeface="Wingdings" pitchFamily="2" charset="2"/>
              <a:buNone/>
            </a:pPr>
            <a:r>
              <a:rPr lang="zh-CN" altLang="en-US" sz="2000" dirty="0">
                <a:latin typeface="微软雅黑" panose="020B0503020204020204" pitchFamily="34" charset="-122"/>
                <a:ea typeface="微软雅黑" panose="020B0503020204020204" pitchFamily="34" charset="-122"/>
              </a:rPr>
              <a:t>例如：</a:t>
            </a:r>
            <a:r>
              <a:rPr lang="en-US" altLang="zh-CN" sz="2000" dirty="0">
                <a:latin typeface="微软雅黑" panose="020B0503020204020204" pitchFamily="34" charset="-122"/>
                <a:ea typeface="微软雅黑" panose="020B0503020204020204" pitchFamily="34" charset="-122"/>
              </a:rPr>
              <a:t>JC 214-1991</a:t>
            </a:r>
          </a:p>
          <a:p>
            <a:pPr algn="just">
              <a:lnSpc>
                <a:spcPct val="125000"/>
              </a:lnSpc>
              <a:buFont typeface="Wingdings" pitchFamily="2" charset="2"/>
              <a:buNone/>
            </a:pPr>
            <a:endParaRPr lang="en-US" altLang="zh-CN" sz="2000" dirty="0">
              <a:latin typeface="微软雅黑" panose="020B0503020204020204" pitchFamily="34" charset="-122"/>
              <a:ea typeface="微软雅黑" panose="020B0503020204020204" pitchFamily="34" charset="-122"/>
            </a:endParaRPr>
          </a:p>
          <a:p>
            <a:pPr algn="just"/>
            <a:endParaRPr lang="en-US" altLang="zh-CN" sz="2000" dirty="0">
              <a:latin typeface="微软雅黑" panose="020B0503020204020204" pitchFamily="34" charset="-122"/>
              <a:ea typeface="微软雅黑" panose="020B0503020204020204" pitchFamily="34" charset="-122"/>
            </a:endParaRPr>
          </a:p>
        </p:txBody>
      </p:sp>
      <p:sp>
        <p:nvSpPr>
          <p:cNvPr id="71685" name="Rectangle 5"/>
          <p:cNvSpPr>
            <a:spLocks noGrp="1" noRot="1" noChangeArrowheads="1"/>
          </p:cNvSpPr>
          <p:nvPr>
            <p:ph type="body" sz="half" idx="2"/>
          </p:nvPr>
        </p:nvSpPr>
        <p:spPr/>
        <p:txBody>
          <a:bodyPr/>
          <a:lstStyle/>
          <a:p>
            <a:endParaRPr lang="zh-CN" altLang="zh-CN">
              <a:latin typeface="微软雅黑" panose="020B0503020204020204" pitchFamily="34" charset="-122"/>
              <a:ea typeface="微软雅黑" panose="020B0503020204020204" pitchFamily="34" charset="-122"/>
            </a:endParaRPr>
          </a:p>
        </p:txBody>
      </p:sp>
      <p:pic>
        <p:nvPicPr>
          <p:cNvPr id="716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1628775"/>
            <a:ext cx="388937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0820372"/>
      </p:ext>
    </p:extLst>
  </p:cSld>
  <p:clrMapOvr>
    <a:masterClrMapping/>
  </p:clrMapOvr>
  <p:transition spd="med"/>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p:txBody>
          <a:bodyPr/>
          <a:lstStyle/>
          <a:p>
            <a:r>
              <a:rPr lang="zh-CN" altLang="en-US"/>
              <a:t>中国标准</a:t>
            </a:r>
          </a:p>
        </p:txBody>
      </p:sp>
      <p:sp>
        <p:nvSpPr>
          <p:cNvPr id="73731" name="Rectangle 3"/>
          <p:cNvSpPr>
            <a:spLocks noGrp="1" noRot="1" noChangeArrowheads="1"/>
          </p:cNvSpPr>
          <p:nvPr>
            <p:ph type="body" idx="1"/>
          </p:nvPr>
        </p:nvSpPr>
        <p:spPr>
          <a:xfrm>
            <a:off x="467544" y="1700808"/>
            <a:ext cx="8229600" cy="3340968"/>
          </a:xfrm>
        </p:spPr>
        <p:style>
          <a:lnRef idx="1">
            <a:schemeClr val="accent1"/>
          </a:lnRef>
          <a:fillRef idx="2">
            <a:schemeClr val="accent1"/>
          </a:fillRef>
          <a:effectRef idx="1">
            <a:schemeClr val="accent1"/>
          </a:effectRef>
          <a:fontRef idx="minor">
            <a:schemeClr val="dk1"/>
          </a:fontRef>
        </p:style>
        <p:txBody>
          <a:bodyPr>
            <a:normAutofit/>
          </a:bodyPr>
          <a:lstStyle/>
          <a:p>
            <a:pPr>
              <a:lnSpc>
                <a:spcPct val="150000"/>
              </a:lnSpc>
            </a:pPr>
            <a:r>
              <a:rPr lang="zh-CN" altLang="en-US" sz="2000" dirty="0">
                <a:latin typeface="微软雅黑" panose="020B0503020204020204" pitchFamily="34" charset="-122"/>
                <a:ea typeface="微软雅黑" panose="020B0503020204020204" pitchFamily="34" charset="-122"/>
              </a:rPr>
              <a:t>地方标准号：</a:t>
            </a:r>
          </a:p>
          <a:p>
            <a:pPr>
              <a:lnSpc>
                <a:spcPct val="150000"/>
              </a:lnSpc>
              <a:buFont typeface="Wingdings" pitchFamily="2" charset="2"/>
              <a:buNone/>
            </a:pPr>
            <a:r>
              <a:rPr lang="en-US" altLang="zh-CN" sz="2000" dirty="0">
                <a:latin typeface="微软雅黑" panose="020B0503020204020204" pitchFamily="34" charset="-122"/>
                <a:ea typeface="微软雅黑" panose="020B0503020204020204" pitchFamily="34" charset="-122"/>
              </a:rPr>
              <a:t>DB+</a:t>
            </a:r>
            <a:r>
              <a:rPr lang="zh-CN" altLang="en-US" sz="2000" dirty="0">
                <a:latin typeface="微软雅黑" panose="020B0503020204020204" pitchFamily="34" charset="-122"/>
                <a:ea typeface="微软雅黑" panose="020B0503020204020204" pitchFamily="34" charset="-122"/>
              </a:rPr>
              <a:t>省（自治区、直辖市）行政区代码前二位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顺序号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制定或修订年份</a:t>
            </a:r>
          </a:p>
          <a:p>
            <a:pPr>
              <a:lnSpc>
                <a:spcPct val="150000"/>
              </a:lnSpc>
              <a:buFont typeface="Wingdings" pitchFamily="2" charset="2"/>
              <a:buNone/>
            </a:pPr>
            <a:r>
              <a:rPr lang="zh-CN" altLang="en-US" sz="2000" dirty="0">
                <a:latin typeface="微软雅黑" panose="020B0503020204020204" pitchFamily="34" charset="-122"/>
                <a:ea typeface="微软雅黑" panose="020B0503020204020204" pitchFamily="34" charset="-122"/>
              </a:rPr>
              <a:t>例如：</a:t>
            </a:r>
            <a:r>
              <a:rPr lang="en-US" altLang="zh-CN" sz="2000" dirty="0">
                <a:latin typeface="微软雅黑" panose="020B0503020204020204" pitchFamily="34" charset="-122"/>
                <a:ea typeface="微软雅黑" panose="020B0503020204020204" pitchFamily="34" charset="-122"/>
              </a:rPr>
              <a:t>DB37/T 532-2005</a:t>
            </a:r>
            <a:r>
              <a:rPr lang="zh-CN" altLang="en-US" sz="2000" dirty="0">
                <a:latin typeface="微软雅黑" panose="020B0503020204020204" pitchFamily="34" charset="-122"/>
                <a:ea typeface="微软雅黑" panose="020B0503020204020204" pitchFamily="34" charset="-122"/>
              </a:rPr>
              <a:t>（山东地方推荐标准）</a:t>
            </a:r>
          </a:p>
          <a:p>
            <a:pPr>
              <a:lnSpc>
                <a:spcPct val="150000"/>
              </a:lnSpc>
              <a:buSzPct val="50000"/>
              <a:buFont typeface="Wingdings" pitchFamily="2" charset="2"/>
              <a:buChar char="n"/>
            </a:pPr>
            <a:r>
              <a:rPr lang="zh-CN" altLang="en-US" sz="2000" dirty="0">
                <a:latin typeface="微软雅黑" panose="020B0503020204020204" pitchFamily="34" charset="-122"/>
                <a:ea typeface="微软雅黑" panose="020B0503020204020204" pitchFamily="34" charset="-122"/>
              </a:rPr>
              <a:t>企业标准：</a:t>
            </a:r>
          </a:p>
          <a:p>
            <a:pPr>
              <a:lnSpc>
                <a:spcPct val="150000"/>
              </a:lnSpc>
              <a:buFont typeface="Wingdings" pitchFamily="2" charset="2"/>
              <a:buNone/>
            </a:pPr>
            <a:r>
              <a:rPr lang="en-US" altLang="zh-CN" sz="2000" dirty="0">
                <a:latin typeface="微软雅黑" panose="020B0503020204020204" pitchFamily="34" charset="-122"/>
                <a:ea typeface="微软雅黑" panose="020B0503020204020204" pitchFamily="34" charset="-122"/>
              </a:rPr>
              <a:t>Q/</a:t>
            </a:r>
            <a:r>
              <a:rPr lang="zh-CN" altLang="en-US" sz="2000" dirty="0">
                <a:latin typeface="微软雅黑" panose="020B0503020204020204" pitchFamily="34" charset="-122"/>
                <a:ea typeface="微软雅黑" panose="020B0503020204020204" pitchFamily="34" charset="-122"/>
              </a:rPr>
              <a:t>企业代号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顺序号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制定或修改年份</a:t>
            </a:r>
          </a:p>
          <a:p>
            <a:pPr>
              <a:lnSpc>
                <a:spcPct val="150000"/>
              </a:lnSpc>
              <a:buFont typeface="Wingdings" pitchFamily="2" charset="2"/>
              <a:buNone/>
            </a:pPr>
            <a:r>
              <a:rPr lang="zh-CN" altLang="en-US" sz="2000" dirty="0">
                <a:latin typeface="微软雅黑" panose="020B0503020204020204" pitchFamily="34" charset="-122"/>
                <a:ea typeface="微软雅黑" panose="020B0503020204020204" pitchFamily="34" charset="-122"/>
              </a:rPr>
              <a:t>例如：</a:t>
            </a:r>
            <a:r>
              <a:rPr lang="en-US" altLang="zh-CN" sz="2000" dirty="0">
                <a:latin typeface="微软雅黑" panose="020B0503020204020204" pitchFamily="34" charset="-122"/>
                <a:ea typeface="微软雅黑" panose="020B0503020204020204" pitchFamily="34" charset="-122"/>
              </a:rPr>
              <a:t>Q/CG35-1999</a:t>
            </a:r>
          </a:p>
          <a:p>
            <a:pPr>
              <a:lnSpc>
                <a:spcPct val="150000"/>
              </a:lnSpc>
              <a:buFont typeface="Wingdings" pitchFamily="2" charset="2"/>
              <a:buNone/>
            </a:pP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itchFamily="2" charset="2"/>
              <a:buNone/>
            </a:pP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itchFamily="2" charset="2"/>
              <a:buNone/>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3189759"/>
      </p:ext>
    </p:extLst>
  </p:cSld>
  <p:clrMapOvr>
    <a:masterClrMapping/>
  </p:clrMapOvr>
  <p:transition spd="med"/>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p:txBody>
          <a:bodyPr/>
          <a:lstStyle/>
          <a:p>
            <a:r>
              <a:rPr lang="zh-CN" altLang="en-US"/>
              <a:t>国际标准</a:t>
            </a:r>
          </a:p>
        </p:txBody>
      </p:sp>
      <p:sp>
        <p:nvSpPr>
          <p:cNvPr id="86019" name="Rectangle 3"/>
          <p:cNvSpPr>
            <a:spLocks noGrp="1" noRot="1" noChangeArrowheads="1"/>
          </p:cNvSpPr>
          <p:nvPr>
            <p:ph type="body" idx="1"/>
          </p:nvPr>
        </p:nvSpPr>
        <p:spPr>
          <a:xfrm>
            <a:off x="827088" y="1700213"/>
            <a:ext cx="7942262" cy="4897437"/>
          </a:xfrm>
        </p:spPr>
        <p:txBody>
          <a:bodyPr>
            <a:normAutofit/>
          </a:bodyPr>
          <a:lstStyle/>
          <a:p>
            <a:pPr>
              <a:lnSpc>
                <a:spcPct val="150000"/>
              </a:lnSpc>
            </a:pPr>
            <a:r>
              <a:rPr lang="zh-CN" altLang="en-US" sz="2400" dirty="0">
                <a:latin typeface="微软雅黑" panose="020B0503020204020204" pitchFamily="34" charset="-122"/>
                <a:ea typeface="微软雅黑" panose="020B0503020204020204" pitchFamily="34" charset="-122"/>
              </a:rPr>
              <a:t>国际标准包括国际标准化组织</a:t>
            </a:r>
            <a:r>
              <a:rPr lang="en-US" altLang="zh-CN" sz="2400" dirty="0">
                <a:latin typeface="微软雅黑" panose="020B0503020204020204" pitchFamily="34" charset="-122"/>
                <a:ea typeface="微软雅黑" panose="020B0503020204020204" pitchFamily="34" charset="-122"/>
              </a:rPr>
              <a:t>(ISO)</a:t>
            </a:r>
            <a:r>
              <a:rPr lang="zh-CN" altLang="en-US" sz="2400" dirty="0">
                <a:latin typeface="微软雅黑" panose="020B0503020204020204" pitchFamily="34" charset="-122"/>
                <a:ea typeface="微软雅黑" panose="020B0503020204020204" pitchFamily="34" charset="-122"/>
              </a:rPr>
              <a:t>和国际电工委员会</a:t>
            </a:r>
            <a:r>
              <a:rPr lang="en-US" altLang="zh-CN" sz="2400" dirty="0">
                <a:latin typeface="微软雅黑" panose="020B0503020204020204" pitchFamily="34" charset="-122"/>
                <a:ea typeface="微软雅黑" panose="020B0503020204020204" pitchFamily="34" charset="-122"/>
              </a:rPr>
              <a:t>(IEC)</a:t>
            </a:r>
            <a:r>
              <a:rPr lang="zh-CN" altLang="en-US" sz="2400" dirty="0">
                <a:latin typeface="微软雅黑" panose="020B0503020204020204" pitchFamily="34" charset="-122"/>
                <a:ea typeface="微软雅黑" panose="020B0503020204020204" pitchFamily="34" charset="-122"/>
              </a:rPr>
              <a:t>制订的</a:t>
            </a:r>
            <a:r>
              <a:rPr lang="zh-CN" altLang="en-US" sz="2400" dirty="0" smtClean="0">
                <a:latin typeface="微软雅黑" panose="020B0503020204020204" pitchFamily="34" charset="-122"/>
                <a:ea typeface="微软雅黑" panose="020B0503020204020204" pitchFamily="34" charset="-122"/>
              </a:rPr>
              <a:t>标准，及其</a:t>
            </a:r>
            <a:r>
              <a:rPr lang="zh-CN" altLang="en-US" sz="2400" dirty="0">
                <a:latin typeface="微软雅黑" panose="020B0503020204020204" pitchFamily="34" charset="-122"/>
                <a:ea typeface="微软雅黑" panose="020B0503020204020204" pitchFamily="34" charset="-122"/>
              </a:rPr>
              <a:t>国际标准化组织认可的其它</a:t>
            </a:r>
            <a:r>
              <a:rPr lang="en-US" altLang="zh-CN" sz="2400" dirty="0">
                <a:latin typeface="微软雅黑" panose="020B0503020204020204" pitchFamily="34" charset="-122"/>
                <a:ea typeface="微软雅黑" panose="020B0503020204020204" pitchFamily="34" charset="-122"/>
              </a:rPr>
              <a:t>27</a:t>
            </a:r>
            <a:r>
              <a:rPr lang="zh-CN" altLang="en-US" sz="2400" dirty="0">
                <a:latin typeface="微软雅黑" panose="020B0503020204020204" pitchFamily="34" charset="-122"/>
                <a:ea typeface="微软雅黑" panose="020B0503020204020204" pitchFamily="34" charset="-122"/>
              </a:rPr>
              <a:t>个国际组织制订的一些</a:t>
            </a:r>
            <a:r>
              <a:rPr lang="zh-CN" altLang="en-US" sz="2400" dirty="0" smtClean="0">
                <a:latin typeface="微软雅黑" panose="020B0503020204020204" pitchFamily="34" charset="-122"/>
                <a:ea typeface="微软雅黑" panose="020B0503020204020204" pitchFamily="34" charset="-122"/>
              </a:rPr>
              <a:t>标准。</a:t>
            </a:r>
            <a:endParaRPr lang="zh-CN" altLang="en-US" sz="2400" dirty="0">
              <a:latin typeface="微软雅黑" panose="020B0503020204020204" pitchFamily="34" charset="-122"/>
              <a:ea typeface="微软雅黑" panose="020B0503020204020204" pitchFamily="34" charset="-122"/>
            </a:endParaRPr>
          </a:p>
          <a:p>
            <a:pPr>
              <a:lnSpc>
                <a:spcPct val="150000"/>
              </a:lnSpc>
              <a:buFont typeface="Wingdings" pitchFamily="2" charset="2"/>
              <a:buNone/>
            </a:pPr>
            <a:endParaRPr lang="zh-CN" altLang="en-US" sz="2400" u="sng" dirty="0">
              <a:latin typeface="微软雅黑" panose="020B0503020204020204" pitchFamily="34" charset="-122"/>
              <a:ea typeface="微软雅黑" panose="020B0503020204020204" pitchFamily="34" charset="-122"/>
            </a:endParaRPr>
          </a:p>
          <a:p>
            <a:pPr>
              <a:lnSpc>
                <a:spcPct val="150000"/>
              </a:lnSpc>
              <a:buFont typeface="Wingdings" pitchFamily="2" charset="2"/>
              <a:buNone/>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2214159"/>
      </p:ext>
    </p:extLst>
  </p:cSld>
  <p:clrMapOvr>
    <a:masterClrMapping/>
  </p:clrMapOvr>
  <p:transition spd="med"/>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rrowheads="1"/>
          </p:cNvSpPr>
          <p:nvPr>
            <p:ph type="title"/>
          </p:nvPr>
        </p:nvSpPr>
        <p:spPr>
          <a:xfrm>
            <a:off x="900113" y="0"/>
            <a:ext cx="7942262" cy="1143000"/>
          </a:xfrm>
        </p:spPr>
        <p:txBody>
          <a:bodyPr/>
          <a:lstStyle/>
          <a:p>
            <a:r>
              <a:rPr lang="zh-CN" altLang="en-US" sz="4000"/>
              <a:t>国际标准组织</a:t>
            </a:r>
            <a:r>
              <a:rPr lang="en-US" altLang="zh-CN" sz="4000"/>
              <a:t>(27</a:t>
            </a:r>
            <a:r>
              <a:rPr lang="zh-CN" altLang="en-US" sz="4000"/>
              <a:t>个</a:t>
            </a:r>
            <a:r>
              <a:rPr lang="en-US" altLang="zh-CN" sz="4000"/>
              <a:t>)</a:t>
            </a:r>
          </a:p>
        </p:txBody>
      </p:sp>
      <p:graphicFrame>
        <p:nvGraphicFramePr>
          <p:cNvPr id="122893" name="Group 13"/>
          <p:cNvGraphicFramePr>
            <a:graphicFrameLocks noGrp="1"/>
          </p:cNvGraphicFramePr>
          <p:nvPr>
            <p:ph idx="1"/>
            <p:extLst>
              <p:ext uri="{D42A27DB-BD31-4B8C-83A1-F6EECF244321}">
                <p14:modId xmlns:p14="http://schemas.microsoft.com/office/powerpoint/2010/main" val="2246741339"/>
              </p:ext>
            </p:extLst>
          </p:nvPr>
        </p:nvGraphicFramePr>
        <p:xfrm>
          <a:off x="900113" y="908050"/>
          <a:ext cx="7942262" cy="5455920"/>
        </p:xfrm>
        <a:graphic>
          <a:graphicData uri="http://schemas.openxmlformats.org/drawingml/2006/table">
            <a:tbl>
              <a:tblPr/>
              <a:tblGrid>
                <a:gridCol w="3633787"/>
                <a:gridCol w="4308475"/>
              </a:tblGrid>
              <a:tr h="4270375">
                <a:tc>
                  <a:txBody>
                    <a:bodyPr/>
                    <a:lstStyle>
                      <a:lvl1pPr>
                        <a:spcBef>
                          <a:spcPct val="20000"/>
                        </a:spcBef>
                        <a:buClr>
                          <a:schemeClr val="folHlink"/>
                        </a:buClr>
                        <a:buFont typeface="Wingdings" pitchFamily="2" charset="2"/>
                        <a:defRPr sz="2800">
                          <a:solidFill>
                            <a:schemeClr val="tx1"/>
                          </a:solidFill>
                          <a:latin typeface="Arial" pitchFamily="34" charset="0"/>
                          <a:ea typeface="宋体" pitchFamily="2" charset="-122"/>
                        </a:defRPr>
                      </a:lvl1pPr>
                      <a:lvl2pPr>
                        <a:spcBef>
                          <a:spcPct val="20000"/>
                        </a:spcBef>
                        <a:buClr>
                          <a:schemeClr val="hlink"/>
                        </a:buClr>
                        <a:defRPr sz="2400">
                          <a:solidFill>
                            <a:schemeClr val="tx1"/>
                          </a:solidFill>
                          <a:latin typeface="Arial" pitchFamily="34" charset="0"/>
                          <a:ea typeface="宋体" pitchFamily="2" charset="-122"/>
                        </a:defRPr>
                      </a:lvl2pPr>
                      <a:lvl3pPr>
                        <a:spcBef>
                          <a:spcPct val="20000"/>
                        </a:spcBef>
                        <a:buClr>
                          <a:schemeClr val="folHlink"/>
                        </a:buClr>
                        <a:buFont typeface="Wingdings" pitchFamily="2" charset="2"/>
                        <a:defRPr sz="2000">
                          <a:solidFill>
                            <a:schemeClr val="tx1"/>
                          </a:solidFill>
                          <a:latin typeface="Arial" pitchFamily="34" charset="0"/>
                          <a:ea typeface="宋体" pitchFamily="2" charset="-122"/>
                        </a:defRPr>
                      </a:lvl3pPr>
                      <a:lvl4pPr>
                        <a:spcBef>
                          <a:spcPct val="20000"/>
                        </a:spcBef>
                        <a:buClr>
                          <a:schemeClr val="hlink"/>
                        </a:buClr>
                        <a:buSzPct val="115000"/>
                        <a:defRPr>
                          <a:solidFill>
                            <a:schemeClr val="tx1"/>
                          </a:solidFill>
                          <a:latin typeface="Arial" pitchFamily="34" charset="0"/>
                          <a:ea typeface="宋体" pitchFamily="2" charset="-122"/>
                        </a:defRPr>
                      </a:lvl4pPr>
                      <a:lvl5pPr>
                        <a:spcBef>
                          <a:spcPct val="20000"/>
                        </a:spcBef>
                        <a:buClr>
                          <a:schemeClr val="folHlink"/>
                        </a:buClr>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国际电信联盟（</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ITU</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国际标准化组织（</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ISO</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国际电工委员会（</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IEC</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国际计量局（</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BIPM</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世界知识产权组织（</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WIPO</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世界卫生组织（</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WHO</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联合国科教文组织（</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UNESCO</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国际铁路联盟（</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UIC</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国际葡萄与葡萄酒局（</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OIV</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国际法制计量组织（</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OIML</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国际兽疾局（</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OIE</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国际橄榄油理事会（</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IOOC</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国际海事组织（</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IMO</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smtClean="0">
                          <a:ln>
                            <a:noFill/>
                          </a:ln>
                          <a:solidFill>
                            <a:schemeClr val="tx1"/>
                          </a:solidFill>
                          <a:effectLst/>
                          <a:latin typeface="Arial" pitchFamily="34" charset="0"/>
                          <a:ea typeface="宋体" pitchFamily="2" charset="-122"/>
                        </a:rPr>
                        <a:t>国际劳工组织（</a:t>
                      </a:r>
                      <a:r>
                        <a:rPr kumimoji="0" lang="en-US" altLang="zh-CN" sz="2000" b="0" i="0" u="none" strike="noStrike" cap="none" normalizeH="0" baseline="0" smtClean="0">
                          <a:ln>
                            <a:noFill/>
                          </a:ln>
                          <a:solidFill>
                            <a:schemeClr val="tx1"/>
                          </a:solidFill>
                          <a:effectLst/>
                          <a:latin typeface="Arial" pitchFamily="34" charset="0"/>
                          <a:ea typeface="宋体" pitchFamily="2" charset="-122"/>
                        </a:rPr>
                        <a:t>ILO</a:t>
                      </a:r>
                      <a:r>
                        <a:rPr kumimoji="0" lang="zh-CN" altLang="en-US" sz="2000" b="0" i="0" u="none" strike="noStrike" cap="none" normalizeH="0" baseline="0" smtClean="0">
                          <a:ln>
                            <a:noFill/>
                          </a:ln>
                          <a:solidFill>
                            <a:schemeClr val="tx1"/>
                          </a:solidFill>
                          <a:effectLst/>
                          <a:latin typeface="Arial" pitchFamily="34"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itchFamily="2" charset="2"/>
                        <a:defRPr sz="2800">
                          <a:solidFill>
                            <a:schemeClr val="tx1"/>
                          </a:solidFill>
                          <a:latin typeface="Arial" pitchFamily="34" charset="0"/>
                          <a:ea typeface="宋体" pitchFamily="2" charset="-122"/>
                        </a:defRPr>
                      </a:lvl1pPr>
                      <a:lvl2pPr>
                        <a:spcBef>
                          <a:spcPct val="20000"/>
                        </a:spcBef>
                        <a:buClr>
                          <a:schemeClr val="hlink"/>
                        </a:buClr>
                        <a:defRPr sz="2400">
                          <a:solidFill>
                            <a:schemeClr val="tx1"/>
                          </a:solidFill>
                          <a:latin typeface="Arial" pitchFamily="34" charset="0"/>
                          <a:ea typeface="宋体" pitchFamily="2" charset="-122"/>
                        </a:defRPr>
                      </a:lvl2pPr>
                      <a:lvl3pPr>
                        <a:spcBef>
                          <a:spcPct val="20000"/>
                        </a:spcBef>
                        <a:buClr>
                          <a:schemeClr val="folHlink"/>
                        </a:buClr>
                        <a:buFont typeface="Wingdings" pitchFamily="2" charset="2"/>
                        <a:defRPr sz="2000">
                          <a:solidFill>
                            <a:schemeClr val="tx1"/>
                          </a:solidFill>
                          <a:latin typeface="Arial" pitchFamily="34" charset="0"/>
                          <a:ea typeface="宋体" pitchFamily="2" charset="-122"/>
                        </a:defRPr>
                      </a:lvl3pPr>
                      <a:lvl4pPr>
                        <a:spcBef>
                          <a:spcPct val="20000"/>
                        </a:spcBef>
                        <a:buClr>
                          <a:schemeClr val="hlink"/>
                        </a:buClr>
                        <a:buSzPct val="115000"/>
                        <a:defRPr>
                          <a:solidFill>
                            <a:schemeClr val="tx1"/>
                          </a:solidFill>
                          <a:latin typeface="Arial" pitchFamily="34" charset="0"/>
                          <a:ea typeface="宋体" pitchFamily="2" charset="-122"/>
                        </a:defRPr>
                      </a:lvl4pPr>
                      <a:lvl5pPr>
                        <a:spcBef>
                          <a:spcPct val="20000"/>
                        </a:spcBef>
                        <a:buClr>
                          <a:schemeClr val="folHlink"/>
                        </a:buClr>
                        <a:buFont typeface="Wingdings" pitchFamily="2"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pitchFamily="2"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pitchFamily="2"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pitchFamily="2"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国际制冷学会（</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IIR </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国际签书馆协会和学会联合会</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(IFLA</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国际乳制品联合会（</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IDF</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国际辐射单位和测量委员会（</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ICRU</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国际辐射防护委员会（</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ICRP</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国际民航组织（</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ICAO</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国际航空运输协会（</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IATA</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国际原子能机构（</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IAEA</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国际无线电干扰特别委员会（</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CISPR</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国际照明委员会（</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CIE</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关税合作理事会（</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CCC</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食品法典委员会（</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CAC</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Char char="§"/>
                        <a:tabLst/>
                      </a:pP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国际人造纤维标准化局（</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rPr>
                        <a:t>BISFA</a:t>
                      </a:r>
                      <a:r>
                        <a:rPr kumimoji="0" lang="zh-CN" altLang="en-US" sz="2000" b="0" i="0" u="none" strike="noStrike" cap="none" normalizeH="0" baseline="0" dirty="0" smtClean="0">
                          <a:ln>
                            <a:noFill/>
                          </a:ln>
                          <a:solidFill>
                            <a:schemeClr val="tx1"/>
                          </a:solidFill>
                          <a:effectLst/>
                          <a:latin typeface="Arial" pitchFamily="34" charset="0"/>
                          <a:ea typeface="宋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62498950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rrowheads="1"/>
          </p:cNvSpPr>
          <p:nvPr>
            <p:ph type="title"/>
          </p:nvPr>
        </p:nvSpPr>
        <p:spPr/>
        <p:txBody>
          <a:bodyPr/>
          <a:lstStyle/>
          <a:p>
            <a:r>
              <a:rPr lang="zh-CN" altLang="en-US"/>
              <a:t>国际标准号</a:t>
            </a:r>
          </a:p>
        </p:txBody>
      </p:sp>
      <p:sp>
        <p:nvSpPr>
          <p:cNvPr id="129027" name="Rectangle 3"/>
          <p:cNvSpPr>
            <a:spLocks noGrp="1" noRot="1" noChangeArrowheads="1"/>
          </p:cNvSpPr>
          <p:nvPr>
            <p:ph type="body" idx="1"/>
          </p:nvPr>
        </p:nvSpPr>
        <p:spPr/>
        <p:txBody>
          <a:bodyPr>
            <a:normAutofit/>
          </a:bodyPr>
          <a:lstStyle/>
          <a:p>
            <a:pPr>
              <a:lnSpc>
                <a:spcPct val="125000"/>
              </a:lnSpc>
            </a:pPr>
            <a:r>
              <a:rPr lang="zh-CN" altLang="en-US" dirty="0">
                <a:latin typeface="微软雅黑" panose="020B0503020204020204" pitchFamily="34" charset="-122"/>
                <a:ea typeface="微软雅黑" panose="020B0503020204020204" pitchFamily="34" charset="-122"/>
              </a:rPr>
              <a:t>标准号：标准代号＋顺序号＋年份</a:t>
            </a:r>
          </a:p>
          <a:p>
            <a:pPr>
              <a:lnSpc>
                <a:spcPct val="125000"/>
              </a:lnSpc>
              <a:buFont typeface="Wingdings" pitchFamily="2" charset="2"/>
              <a:buNone/>
            </a:pPr>
            <a:r>
              <a:rPr lang="zh-CN" altLang="en-US" dirty="0">
                <a:latin typeface="微软雅黑" panose="020B0503020204020204" pitchFamily="34" charset="-122"/>
                <a:ea typeface="微软雅黑" panose="020B0503020204020204" pitchFamily="34" charset="-122"/>
              </a:rPr>
              <a:t>例如：</a:t>
            </a:r>
            <a:r>
              <a:rPr lang="en-US" altLang="zh-CN" dirty="0">
                <a:latin typeface="微软雅黑" panose="020B0503020204020204" pitchFamily="34" charset="-122"/>
                <a:ea typeface="微软雅黑" panose="020B0503020204020204" pitchFamily="34" charset="-122"/>
              </a:rPr>
              <a:t>ISO</a:t>
            </a:r>
            <a:r>
              <a:rPr lang="zh-CN" altLang="en-US" dirty="0">
                <a:latin typeface="微软雅黑" panose="020B0503020204020204" pitchFamily="34" charset="-122"/>
                <a:ea typeface="微软雅黑" panose="020B0503020204020204" pitchFamily="34" charset="-122"/>
              </a:rPr>
              <a:t>标准：</a:t>
            </a:r>
            <a:r>
              <a:rPr lang="en-US" altLang="zh-CN" dirty="0">
                <a:latin typeface="微软雅黑" panose="020B0503020204020204" pitchFamily="34" charset="-122"/>
                <a:ea typeface="微软雅黑" panose="020B0503020204020204" pitchFamily="34" charset="-122"/>
              </a:rPr>
              <a:t>ISO3347-1976</a:t>
            </a:r>
          </a:p>
          <a:p>
            <a:pPr>
              <a:lnSpc>
                <a:spcPct val="125000"/>
              </a:lnSpc>
              <a:buFont typeface="Wingdings" pitchFamily="2" charset="2"/>
              <a:buNone/>
            </a:pPr>
            <a:r>
              <a:rPr lang="zh-CN" altLang="en-US" dirty="0" smtClean="0">
                <a:latin typeface="微软雅黑" panose="020B0503020204020204" pitchFamily="34" charset="-122"/>
                <a:ea typeface="微软雅黑" panose="020B0503020204020204" pitchFamily="34" charset="-122"/>
              </a:rPr>
              <a:t>国际</a:t>
            </a:r>
            <a:r>
              <a:rPr lang="zh-CN" altLang="en-US" dirty="0">
                <a:latin typeface="微软雅黑" panose="020B0503020204020204" pitchFamily="34" charset="-122"/>
                <a:ea typeface="微软雅黑" panose="020B0503020204020204" pitchFamily="34" charset="-122"/>
              </a:rPr>
              <a:t>电工委员会标准：</a:t>
            </a:r>
            <a:r>
              <a:rPr lang="en-US" altLang="zh-CN" dirty="0">
                <a:latin typeface="微软雅黑" panose="020B0503020204020204" pitchFamily="34" charset="-122"/>
                <a:ea typeface="微软雅黑" panose="020B0503020204020204" pitchFamily="34" charset="-122"/>
              </a:rPr>
              <a:t>IEC230-1966</a:t>
            </a:r>
          </a:p>
          <a:p>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7985694"/>
      </p:ext>
    </p:extLst>
  </p:cSld>
  <p:clrMapOvr>
    <a:masterClrMapping/>
  </p:clrMapOvr>
  <p:transition spd="med"/>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rrowheads="1"/>
          </p:cNvSpPr>
          <p:nvPr>
            <p:ph type="title"/>
          </p:nvPr>
        </p:nvSpPr>
        <p:spPr/>
        <p:txBody>
          <a:bodyPr/>
          <a:lstStyle/>
          <a:p>
            <a:r>
              <a:rPr lang="zh-CN" altLang="en-US"/>
              <a:t>国际标准分类法</a:t>
            </a:r>
            <a:r>
              <a:rPr lang="en-US" altLang="zh-CN"/>
              <a:t>ICS</a:t>
            </a:r>
          </a:p>
        </p:txBody>
      </p:sp>
      <p:sp>
        <p:nvSpPr>
          <p:cNvPr id="131075" name="Rectangle 3"/>
          <p:cNvSpPr>
            <a:spLocks noGrp="1" noRot="1" noChangeArrowheads="1"/>
          </p:cNvSpPr>
          <p:nvPr>
            <p:ph type="body" idx="1"/>
          </p:nvPr>
        </p:nvSpPr>
        <p:spPr>
          <a:xfrm>
            <a:off x="251520" y="1484784"/>
            <a:ext cx="7942262" cy="5111750"/>
          </a:xfrm>
        </p:spPr>
        <p:style>
          <a:lnRef idx="1">
            <a:schemeClr val="accent1"/>
          </a:lnRef>
          <a:fillRef idx="2">
            <a:schemeClr val="accent1"/>
          </a:fillRef>
          <a:effectRef idx="1">
            <a:schemeClr val="accent1"/>
          </a:effectRef>
          <a:fontRef idx="minor">
            <a:schemeClr val="dk1"/>
          </a:fontRef>
        </p:style>
        <p:txBody>
          <a:bodyPr>
            <a:normAutofit fontScale="92500"/>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1992</a:t>
            </a:r>
            <a:r>
              <a:rPr lang="zh-CN" altLang="en-US" sz="2400" dirty="0">
                <a:latin typeface="微软雅黑" panose="020B0503020204020204" pitchFamily="34" charset="-122"/>
                <a:ea typeface="微软雅黑" panose="020B0503020204020204" pitchFamily="34" charset="-122"/>
              </a:rPr>
              <a:t>年，国际标准化组织情报委员会推出了国际标准分类法</a:t>
            </a:r>
            <a:r>
              <a:rPr lang="en-US" altLang="zh-CN" sz="2400" dirty="0">
                <a:latin typeface="微软雅黑" panose="020B0503020204020204" pitchFamily="34" charset="-122"/>
                <a:ea typeface="微软雅黑" panose="020B0503020204020204" pitchFamily="34" charset="-122"/>
              </a:rPr>
              <a:t>(International Classification for Standards)</a:t>
            </a:r>
            <a:r>
              <a:rPr lang="zh-CN" altLang="en-US" sz="2400" dirty="0">
                <a:latin typeface="微软雅黑" panose="020B0503020204020204" pitchFamily="34" charset="-122"/>
                <a:ea typeface="微软雅黑" panose="020B0503020204020204" pitchFamily="34" charset="-122"/>
              </a:rPr>
              <a:t>。</a:t>
            </a:r>
          </a:p>
          <a:p>
            <a:pPr algn="just">
              <a:lnSpc>
                <a:spcPct val="150000"/>
              </a:lnSpc>
            </a:pPr>
            <a:r>
              <a:rPr lang="en-US" altLang="zh-CN" sz="2400" dirty="0">
                <a:latin typeface="微软雅黑" panose="020B0503020204020204" pitchFamily="34" charset="-122"/>
                <a:ea typeface="微软雅黑" panose="020B0503020204020204" pitchFamily="34" charset="-122"/>
              </a:rPr>
              <a:t>ICS</a:t>
            </a:r>
            <a:r>
              <a:rPr lang="zh-CN" altLang="en-US" sz="2400" dirty="0">
                <a:latin typeface="微软雅黑" panose="020B0503020204020204" pitchFamily="34" charset="-122"/>
                <a:ea typeface="微软雅黑" panose="020B0503020204020204" pitchFamily="34" charset="-122"/>
              </a:rPr>
              <a:t>设</a:t>
            </a:r>
            <a:r>
              <a:rPr lang="en-US" altLang="zh-CN" sz="2400" dirty="0">
                <a:latin typeface="微软雅黑" panose="020B0503020204020204" pitchFamily="34" charset="-122"/>
                <a:ea typeface="微软雅黑" panose="020B0503020204020204" pitchFamily="34" charset="-122"/>
              </a:rPr>
              <a:t>41</a:t>
            </a:r>
            <a:r>
              <a:rPr lang="zh-CN" altLang="en-US" sz="2400" dirty="0">
                <a:latin typeface="微软雅黑" panose="020B0503020204020204" pitchFamily="34" charset="-122"/>
                <a:ea typeface="微软雅黑" panose="020B0503020204020204" pitchFamily="34" charset="-122"/>
              </a:rPr>
              <a:t>个大类，</a:t>
            </a:r>
            <a:r>
              <a:rPr lang="en-US" altLang="zh-CN" sz="2400" dirty="0">
                <a:latin typeface="微软雅黑" panose="020B0503020204020204" pitchFamily="34" charset="-122"/>
                <a:ea typeface="微软雅黑" panose="020B0503020204020204" pitchFamily="34" charset="-122"/>
              </a:rPr>
              <a:t>387</a:t>
            </a:r>
            <a:r>
              <a:rPr lang="zh-CN" altLang="en-US" sz="2400" dirty="0">
                <a:latin typeface="微软雅黑" panose="020B0503020204020204" pitchFamily="34" charset="-122"/>
                <a:ea typeface="微软雅黑" panose="020B0503020204020204" pitchFamily="34" charset="-122"/>
              </a:rPr>
              <a:t>个二级类，</a:t>
            </a:r>
            <a:r>
              <a:rPr lang="en-US" altLang="zh-CN" sz="2400" dirty="0">
                <a:latin typeface="微软雅黑" panose="020B0503020204020204" pitchFamily="34" charset="-122"/>
                <a:ea typeface="微软雅黑" panose="020B0503020204020204" pitchFamily="34" charset="-122"/>
              </a:rPr>
              <a:t>789</a:t>
            </a:r>
            <a:r>
              <a:rPr lang="zh-CN" altLang="en-US" sz="2400" dirty="0">
                <a:latin typeface="微软雅黑" panose="020B0503020204020204" pitchFamily="34" charset="-122"/>
                <a:ea typeface="微软雅黑" panose="020B0503020204020204" pitchFamily="34" charset="-122"/>
              </a:rPr>
              <a:t>个三级类。</a:t>
            </a:r>
          </a:p>
          <a:p>
            <a:pPr algn="just">
              <a:lnSpc>
                <a:spcPct val="150000"/>
              </a:lnSpc>
            </a:pPr>
            <a:r>
              <a:rPr lang="zh-CN" altLang="en-US" sz="2400" dirty="0">
                <a:latin typeface="微软雅黑" panose="020B0503020204020204" pitchFamily="34" charset="-122"/>
                <a:ea typeface="微软雅黑" panose="020B0503020204020204" pitchFamily="34" charset="-122"/>
              </a:rPr>
              <a:t>每一大类以</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位数字表示；二级类以</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位数字表示；三级类以</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位数字表示，各级类号之间用一个小圆点隔开。</a:t>
            </a:r>
          </a:p>
          <a:p>
            <a:pPr algn="just">
              <a:lnSpc>
                <a:spcPct val="150000"/>
              </a:lnSpc>
            </a:pPr>
            <a:r>
              <a:rPr lang="zh-CN" altLang="en-US" sz="2400" dirty="0">
                <a:latin typeface="微软雅黑" panose="020B0503020204020204" pitchFamily="34" charset="-122"/>
                <a:ea typeface="微软雅黑" panose="020B0503020204020204" pitchFamily="34" charset="-122"/>
              </a:rPr>
              <a:t>国际标准分类举例：</a:t>
            </a:r>
          </a:p>
          <a:p>
            <a:pPr algn="just">
              <a:lnSpc>
                <a:spcPct val="150000"/>
              </a:lnSpc>
              <a:buFont typeface="Wingdings" pitchFamily="2" charset="2"/>
              <a:buNone/>
            </a:pPr>
            <a:r>
              <a:rPr lang="zh-CN" altLang="en-US" sz="2400" dirty="0">
                <a:latin typeface="微软雅黑" panose="020B0503020204020204" pitchFamily="34" charset="-122"/>
                <a:ea typeface="微软雅黑" panose="020B0503020204020204" pitchFamily="34" charset="-122"/>
              </a:rPr>
              <a:t>         一级类    </a:t>
            </a:r>
            <a:r>
              <a:rPr lang="en-US" altLang="zh-CN" sz="2400" dirty="0">
                <a:latin typeface="微软雅黑" panose="020B0503020204020204" pitchFamily="34" charset="-122"/>
                <a:ea typeface="微软雅黑" panose="020B0503020204020204" pitchFamily="34" charset="-122"/>
              </a:rPr>
              <a:t>43                    </a:t>
            </a:r>
            <a:r>
              <a:rPr lang="zh-CN" altLang="en-US" sz="2400" dirty="0">
                <a:latin typeface="微软雅黑" panose="020B0503020204020204" pitchFamily="34" charset="-122"/>
                <a:ea typeface="微软雅黑" panose="020B0503020204020204" pitchFamily="34" charset="-122"/>
              </a:rPr>
              <a:t>道路车辆工程</a:t>
            </a:r>
          </a:p>
          <a:p>
            <a:pPr algn="just">
              <a:lnSpc>
                <a:spcPct val="150000"/>
              </a:lnSpc>
              <a:buFont typeface="Wingdings" pitchFamily="2" charset="2"/>
              <a:buNone/>
            </a:pPr>
            <a:r>
              <a:rPr lang="zh-CN" altLang="en-US" sz="2400" dirty="0">
                <a:latin typeface="微软雅黑" panose="020B0503020204020204" pitchFamily="34" charset="-122"/>
                <a:ea typeface="微软雅黑" panose="020B0503020204020204" pitchFamily="34" charset="-122"/>
              </a:rPr>
              <a:t>         二级类    </a:t>
            </a:r>
            <a:r>
              <a:rPr lang="en-US" altLang="zh-CN" sz="2400" dirty="0">
                <a:latin typeface="微软雅黑" panose="020B0503020204020204" pitchFamily="34" charset="-122"/>
                <a:ea typeface="微软雅黑" panose="020B0503020204020204" pitchFamily="34" charset="-122"/>
              </a:rPr>
              <a:t>43.040             </a:t>
            </a:r>
            <a:r>
              <a:rPr lang="zh-CN" altLang="en-US" sz="2400" dirty="0">
                <a:latin typeface="微软雅黑" panose="020B0503020204020204" pitchFamily="34" charset="-122"/>
                <a:ea typeface="微软雅黑" panose="020B0503020204020204" pitchFamily="34" charset="-122"/>
              </a:rPr>
              <a:t>道路车辆系统</a:t>
            </a:r>
          </a:p>
          <a:p>
            <a:pPr algn="just">
              <a:lnSpc>
                <a:spcPct val="150000"/>
              </a:lnSpc>
              <a:buFont typeface="Wingdings" pitchFamily="2" charset="2"/>
              <a:buNone/>
            </a:pPr>
            <a:r>
              <a:rPr lang="zh-CN" altLang="en-US" sz="2400" dirty="0">
                <a:latin typeface="微软雅黑" panose="020B0503020204020204" pitchFamily="34" charset="-122"/>
                <a:ea typeface="微软雅黑" panose="020B0503020204020204" pitchFamily="34" charset="-122"/>
              </a:rPr>
              <a:t>         三级类    </a:t>
            </a:r>
            <a:r>
              <a:rPr lang="en-US" altLang="zh-CN" sz="2400" dirty="0">
                <a:latin typeface="微软雅黑" panose="020B0503020204020204" pitchFamily="34" charset="-122"/>
                <a:ea typeface="微软雅黑" panose="020B0503020204020204" pitchFamily="34" charset="-122"/>
              </a:rPr>
              <a:t>43.040.20        </a:t>
            </a:r>
            <a:r>
              <a:rPr lang="zh-CN" altLang="en-US" sz="2400" dirty="0">
                <a:latin typeface="微软雅黑" panose="020B0503020204020204" pitchFamily="34" charset="-122"/>
                <a:ea typeface="微软雅黑" panose="020B0503020204020204" pitchFamily="34" charset="-122"/>
              </a:rPr>
              <a:t>照明与信号设备</a:t>
            </a:r>
          </a:p>
          <a:p>
            <a:pPr algn="just">
              <a:lnSpc>
                <a:spcPct val="150000"/>
              </a:lnSpc>
            </a:pPr>
            <a:endParaRPr lang="zh-CN" altLang="en-US" sz="2400" dirty="0">
              <a:latin typeface="微软雅黑" panose="020B0503020204020204" pitchFamily="34" charset="-122"/>
              <a:ea typeface="微软雅黑" panose="020B0503020204020204" pitchFamily="34" charset="-122"/>
            </a:endParaRPr>
          </a:p>
          <a:p>
            <a:pPr algn="just">
              <a:lnSpc>
                <a:spcPct val="150000"/>
              </a:lnSpc>
              <a:buFont typeface="Wingdings" pitchFamily="2" charset="2"/>
              <a:buNone/>
            </a:pPr>
            <a:endParaRPr lang="zh-CN" altLang="en-US" sz="2000" dirty="0">
              <a:latin typeface="微软雅黑" panose="020B0503020204020204" pitchFamily="34" charset="-122"/>
              <a:ea typeface="微软雅黑" panose="020B0503020204020204" pitchFamily="34" charset="-122"/>
            </a:endParaRPr>
          </a:p>
          <a:p>
            <a:pPr algn="just">
              <a:lnSpc>
                <a:spcPct val="150000"/>
              </a:lnSpc>
            </a:pPr>
            <a:endParaRPr lang="zh-CN" altLang="en-US" dirty="0">
              <a:latin typeface="微软雅黑" panose="020B0503020204020204" pitchFamily="34" charset="-122"/>
              <a:ea typeface="微软雅黑" panose="020B0503020204020204" pitchFamily="34" charset="-122"/>
            </a:endParaRPr>
          </a:p>
          <a:p>
            <a:pPr algn="just">
              <a:lnSpc>
                <a:spcPct val="150000"/>
              </a:lnSpc>
            </a:pPr>
            <a:endParaRPr lang="zh-CN" altLang="en-US"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9695517"/>
      </p:ext>
    </p:extLst>
  </p:cSld>
  <p:clrMapOvr>
    <a:masterClrMapping/>
  </p:clrMapOvr>
  <p:transition spd="med"/>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rrowheads="1"/>
          </p:cNvSpPr>
          <p:nvPr>
            <p:ph type="title"/>
          </p:nvPr>
        </p:nvSpPr>
        <p:spPr>
          <a:xfrm>
            <a:off x="900113" y="0"/>
            <a:ext cx="7942262" cy="1143000"/>
          </a:xfrm>
        </p:spPr>
        <p:txBody>
          <a:bodyPr/>
          <a:lstStyle/>
          <a:p>
            <a:r>
              <a:rPr lang="zh-CN" altLang="en-US"/>
              <a:t>其他国家标准号</a:t>
            </a:r>
          </a:p>
        </p:txBody>
      </p:sp>
      <p:sp>
        <p:nvSpPr>
          <p:cNvPr id="87043" name="Rectangle 3"/>
          <p:cNvSpPr>
            <a:spLocks noGrp="1" noRot="1" noChangeArrowheads="1"/>
          </p:cNvSpPr>
          <p:nvPr>
            <p:ph type="body" idx="1"/>
          </p:nvPr>
        </p:nvSpPr>
        <p:spPr>
          <a:xfrm>
            <a:off x="539552" y="1052736"/>
            <a:ext cx="8388350" cy="5256212"/>
          </a:xfrm>
        </p:spPr>
        <p:style>
          <a:lnRef idx="1">
            <a:schemeClr val="accent1"/>
          </a:lnRef>
          <a:fillRef idx="2">
            <a:schemeClr val="accent1"/>
          </a:fillRef>
          <a:effectRef idx="1">
            <a:schemeClr val="accent1"/>
          </a:effectRef>
          <a:fontRef idx="minor">
            <a:schemeClr val="dk1"/>
          </a:fontRef>
        </p:style>
        <p:txBody>
          <a:bodyPr>
            <a:normAutofit lnSpcReduction="10000"/>
          </a:bodyPr>
          <a:lstStyle/>
          <a:p>
            <a:pPr algn="just">
              <a:lnSpc>
                <a:spcPct val="125000"/>
              </a:lnSpc>
              <a:buSzPct val="50000"/>
              <a:buFont typeface="Wingdings" pitchFamily="2" charset="2"/>
              <a:buChar char="n"/>
            </a:pPr>
            <a:r>
              <a:rPr lang="zh-CN" altLang="en-US" sz="2400" dirty="0">
                <a:latin typeface="微软雅黑" panose="020B0503020204020204" pitchFamily="34" charset="-122"/>
                <a:ea typeface="微软雅黑" panose="020B0503020204020204" pitchFamily="34" charset="-122"/>
              </a:rPr>
              <a:t>美国国家标准：</a:t>
            </a:r>
            <a:r>
              <a:rPr lang="en-US" altLang="zh-CN" sz="2400" b="1" dirty="0">
                <a:latin typeface="微软雅黑" panose="020B0503020204020204" pitchFamily="34" charset="-122"/>
                <a:ea typeface="微软雅黑" panose="020B0503020204020204" pitchFamily="34" charset="-122"/>
              </a:rPr>
              <a:t>ANSI+</a:t>
            </a:r>
            <a:r>
              <a:rPr lang="zh-CN" altLang="en-US" sz="2400" dirty="0">
                <a:latin typeface="微软雅黑" panose="020B0503020204020204" pitchFamily="34" charset="-122"/>
                <a:ea typeface="微软雅黑" panose="020B0503020204020204" pitchFamily="34" charset="-122"/>
              </a:rPr>
              <a:t>分类号</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小数点</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序号</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年份</a:t>
            </a:r>
          </a:p>
          <a:p>
            <a:pPr algn="just">
              <a:lnSpc>
                <a:spcPct val="125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如：</a:t>
            </a:r>
            <a:r>
              <a:rPr lang="en-US" altLang="zh-CN" sz="2400" b="1" dirty="0">
                <a:latin typeface="微软雅黑" panose="020B0503020204020204" pitchFamily="34" charset="-122"/>
                <a:ea typeface="微软雅黑" panose="020B0503020204020204" pitchFamily="34" charset="-122"/>
              </a:rPr>
              <a:t>ANSI K61 . 1</a:t>
            </a:r>
            <a:r>
              <a:rPr lang="en-US" altLang="zh-CN" sz="2400"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81</a:t>
            </a:r>
          </a:p>
          <a:p>
            <a:pPr algn="just">
              <a:lnSpc>
                <a:spcPct val="125000"/>
              </a:lnSpc>
            </a:pPr>
            <a:r>
              <a:rPr lang="zh-CN" altLang="en-US" sz="2400" dirty="0">
                <a:latin typeface="微软雅黑" panose="020B0503020204020204" pitchFamily="34" charset="-122"/>
                <a:ea typeface="微软雅黑" panose="020B0503020204020204" pitchFamily="34" charset="-122"/>
              </a:rPr>
              <a:t>日本工业标准：</a:t>
            </a:r>
            <a:r>
              <a:rPr lang="en-US" altLang="zh-CN" sz="2400" b="1" dirty="0">
                <a:latin typeface="微软雅黑" panose="020B0503020204020204" pitchFamily="34" charset="-122"/>
                <a:ea typeface="微软雅黑" panose="020B0503020204020204" pitchFamily="34" charset="-122"/>
              </a:rPr>
              <a:t>JIS+</a:t>
            </a:r>
            <a:r>
              <a:rPr lang="zh-CN" altLang="en-US" sz="2400" dirty="0">
                <a:latin typeface="微软雅黑" panose="020B0503020204020204" pitchFamily="34" charset="-122"/>
                <a:ea typeface="微软雅黑" panose="020B0503020204020204" pitchFamily="34" charset="-122"/>
              </a:rPr>
              <a:t>字母类号</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数字类号</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标准序号</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年份</a:t>
            </a:r>
          </a:p>
          <a:p>
            <a:pPr algn="just">
              <a:lnSpc>
                <a:spcPct val="125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如：</a:t>
            </a:r>
            <a:r>
              <a:rPr lang="en-US" altLang="zh-CN" sz="2400" b="1" dirty="0">
                <a:latin typeface="微软雅黑" panose="020B0503020204020204" pitchFamily="34" charset="-122"/>
                <a:ea typeface="微软雅黑" panose="020B0503020204020204" pitchFamily="34" charset="-122"/>
              </a:rPr>
              <a:t>JIS D 68 02</a:t>
            </a:r>
            <a:r>
              <a:rPr lang="en-US" altLang="zh-CN" sz="2400"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90</a:t>
            </a:r>
          </a:p>
          <a:p>
            <a:pPr algn="just">
              <a:lnSpc>
                <a:spcPct val="125000"/>
              </a:lnSpc>
            </a:pPr>
            <a:r>
              <a:rPr lang="zh-CN" altLang="en-US" sz="2400" dirty="0">
                <a:latin typeface="微软雅黑" panose="020B0503020204020204" pitchFamily="34" charset="-122"/>
                <a:ea typeface="微软雅黑" panose="020B0503020204020204" pitchFamily="34" charset="-122"/>
              </a:rPr>
              <a:t>英国国家标准：</a:t>
            </a:r>
            <a:r>
              <a:rPr lang="en-US" altLang="zh-CN" sz="2400" b="1" dirty="0">
                <a:latin typeface="微软雅黑" panose="020B0503020204020204" pitchFamily="34" charset="-122"/>
                <a:ea typeface="微软雅黑" panose="020B0503020204020204" pitchFamily="34" charset="-122"/>
              </a:rPr>
              <a:t>BS+</a:t>
            </a:r>
            <a:r>
              <a:rPr lang="zh-CN" altLang="en-US" sz="2400" dirty="0">
                <a:latin typeface="微软雅黑" panose="020B0503020204020204" pitchFamily="34" charset="-122"/>
                <a:ea typeface="微软雅黑" panose="020B0503020204020204" pitchFamily="34" charset="-122"/>
              </a:rPr>
              <a:t>顺序号</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分册号</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年份</a:t>
            </a:r>
          </a:p>
          <a:p>
            <a:pPr algn="just">
              <a:lnSpc>
                <a:spcPct val="125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如：</a:t>
            </a:r>
            <a:r>
              <a:rPr lang="en-US" altLang="zh-CN" sz="2400" b="1" dirty="0">
                <a:latin typeface="微软雅黑" panose="020B0503020204020204" pitchFamily="34" charset="-122"/>
                <a:ea typeface="微软雅黑" panose="020B0503020204020204" pitchFamily="34" charset="-122"/>
              </a:rPr>
              <a:t>BS 6912 pt.2</a:t>
            </a:r>
            <a:r>
              <a:rPr lang="en-US" altLang="zh-CN" sz="2400"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93</a:t>
            </a:r>
          </a:p>
          <a:p>
            <a:pPr algn="just">
              <a:lnSpc>
                <a:spcPct val="125000"/>
              </a:lnSpc>
            </a:pPr>
            <a:r>
              <a:rPr lang="zh-CN" altLang="en-US" sz="2400" dirty="0">
                <a:latin typeface="微软雅黑" panose="020B0503020204020204" pitchFamily="34" charset="-122"/>
                <a:ea typeface="微软雅黑" panose="020B0503020204020204" pitchFamily="34" charset="-122"/>
              </a:rPr>
              <a:t>德国国家标准：</a:t>
            </a:r>
            <a:r>
              <a:rPr lang="en-US" altLang="zh-CN" sz="2400" b="1" dirty="0">
                <a:latin typeface="微软雅黑" panose="020B0503020204020204" pitchFamily="34" charset="-122"/>
                <a:ea typeface="微软雅黑" panose="020B0503020204020204" pitchFamily="34" charset="-122"/>
              </a:rPr>
              <a:t>DIN+</a:t>
            </a:r>
            <a:r>
              <a:rPr lang="zh-CN" altLang="en-US" sz="2400" dirty="0">
                <a:latin typeface="微软雅黑" panose="020B0503020204020204" pitchFamily="34" charset="-122"/>
                <a:ea typeface="微软雅黑" panose="020B0503020204020204" pitchFamily="34" charset="-122"/>
              </a:rPr>
              <a:t>顺序号</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年份</a:t>
            </a:r>
          </a:p>
          <a:p>
            <a:pPr algn="just">
              <a:lnSpc>
                <a:spcPct val="125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如：</a:t>
            </a:r>
            <a:r>
              <a:rPr lang="en-US" altLang="zh-CN" sz="2400" b="1" dirty="0">
                <a:latin typeface="微软雅黑" panose="020B0503020204020204" pitchFamily="34" charset="-122"/>
                <a:ea typeface="微软雅黑" panose="020B0503020204020204" pitchFamily="34" charset="-122"/>
              </a:rPr>
              <a:t>DIN13208</a:t>
            </a:r>
            <a:r>
              <a:rPr lang="en-US" altLang="zh-CN" sz="2400"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85</a:t>
            </a:r>
          </a:p>
          <a:p>
            <a:pPr algn="just">
              <a:lnSpc>
                <a:spcPct val="125000"/>
              </a:lnSpc>
            </a:pPr>
            <a:r>
              <a:rPr lang="zh-CN" altLang="en-US" sz="2400" dirty="0">
                <a:latin typeface="微软雅黑" panose="020B0503020204020204" pitchFamily="34" charset="-122"/>
                <a:ea typeface="微软雅黑" panose="020B0503020204020204" pitchFamily="34" charset="-122"/>
              </a:rPr>
              <a:t>法国国家标准：</a:t>
            </a:r>
            <a:r>
              <a:rPr lang="en-US" altLang="zh-CN" sz="2400" b="1" dirty="0">
                <a:latin typeface="微软雅黑" panose="020B0503020204020204" pitchFamily="34" charset="-122"/>
                <a:ea typeface="微软雅黑" panose="020B0503020204020204" pitchFamily="34" charset="-122"/>
              </a:rPr>
              <a:t>NF+</a:t>
            </a:r>
            <a:r>
              <a:rPr lang="zh-CN" altLang="en-US" sz="2400" dirty="0">
                <a:latin typeface="微软雅黑" panose="020B0503020204020204" pitchFamily="34" charset="-122"/>
                <a:ea typeface="微软雅黑" panose="020B0503020204020204" pitchFamily="34" charset="-122"/>
              </a:rPr>
              <a:t>字母类号</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数字小类号</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顺序号</a:t>
            </a:r>
            <a:r>
              <a:rPr lang="en-US" altLang="zh-CN"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年份</a:t>
            </a:r>
          </a:p>
          <a:p>
            <a:pPr algn="just">
              <a:lnSpc>
                <a:spcPct val="125000"/>
              </a:lnSpc>
              <a:buFont typeface="Wingdings" pitchFamily="2" charset="2"/>
              <a:buNone/>
            </a:pPr>
            <a:r>
              <a:rPr lang="zh-CN" altLang="en-US" sz="2400" b="1" dirty="0">
                <a:latin typeface="微软雅黑" panose="020B0503020204020204" pitchFamily="34" charset="-122"/>
                <a:ea typeface="微软雅黑" panose="020B0503020204020204" pitchFamily="34" charset="-122"/>
              </a:rPr>
              <a:t>                          如：</a:t>
            </a:r>
            <a:r>
              <a:rPr lang="en-US" altLang="zh-CN" sz="2400" b="1" dirty="0">
                <a:latin typeface="微软雅黑" panose="020B0503020204020204" pitchFamily="34" charset="-122"/>
                <a:ea typeface="微软雅黑" panose="020B0503020204020204" pitchFamily="34" charset="-122"/>
              </a:rPr>
              <a:t>NF A 45313-1984</a:t>
            </a:r>
          </a:p>
        </p:txBody>
      </p:sp>
    </p:spTree>
    <p:extLst>
      <p:ext uri="{BB962C8B-B14F-4D97-AF65-F5344CB8AC3E}">
        <p14:creationId xmlns:p14="http://schemas.microsoft.com/office/powerpoint/2010/main" val="2719250428"/>
      </p:ext>
    </p:extLst>
  </p:cSld>
  <p:clrMapOvr>
    <a:masterClrMapping/>
  </p:clrMapOvr>
  <p:transition spd="med"/>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rrowheads="1"/>
          </p:cNvSpPr>
          <p:nvPr>
            <p:ph type="title"/>
          </p:nvPr>
        </p:nvSpPr>
        <p:spPr/>
        <p:txBody>
          <a:bodyPr/>
          <a:lstStyle/>
          <a:p>
            <a:r>
              <a:rPr lang="zh-CN" altLang="en-US"/>
              <a:t>国外其它主要标准代号举例</a:t>
            </a:r>
          </a:p>
        </p:txBody>
      </p:sp>
      <p:pic>
        <p:nvPicPr>
          <p:cNvPr id="88068" name="Picture 4"/>
          <p:cNvPicPr>
            <a:picLocks noGrp="1" noChangeAspect="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971600" y="1340768"/>
            <a:ext cx="7848872"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62982512"/>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16632"/>
            <a:ext cx="8445624" cy="1008112"/>
          </a:xfrm>
        </p:spPr>
        <p:txBody>
          <a:bodyPr>
            <a:normAutofit/>
          </a:bodyPr>
          <a:lstStyle/>
          <a:p>
            <a:r>
              <a:rPr lang="zh-CN" altLang="en-US" dirty="0"/>
              <a:t>授予专利权</a:t>
            </a:r>
            <a:r>
              <a:rPr lang="zh-CN" altLang="en-US" dirty="0" smtClean="0"/>
              <a:t>的条件</a:t>
            </a:r>
            <a:endParaRPr lang="zh-CN" altLang="en-US" dirty="0"/>
          </a:p>
        </p:txBody>
      </p:sp>
      <p:sp>
        <p:nvSpPr>
          <p:cNvPr id="3" name="内容占位符 2"/>
          <p:cNvSpPr>
            <a:spLocks noGrp="1"/>
          </p:cNvSpPr>
          <p:nvPr>
            <p:ph idx="1"/>
          </p:nvPr>
        </p:nvSpPr>
        <p:spPr>
          <a:xfrm>
            <a:off x="323528" y="1124744"/>
            <a:ext cx="8229600" cy="4525963"/>
          </a:xfrm>
        </p:spPr>
        <p:txBody>
          <a:bodyPr/>
          <a:lstStyle/>
          <a:p>
            <a:r>
              <a:rPr lang="zh-CN" altLang="en-US" dirty="0" smtClean="0"/>
              <a:t>新颖性</a:t>
            </a:r>
            <a:endParaRPr lang="en-US" altLang="zh-CN" dirty="0" smtClean="0"/>
          </a:p>
          <a:p>
            <a:endParaRPr lang="en-US" altLang="zh-CN" dirty="0" smtClean="0"/>
          </a:p>
          <a:p>
            <a:r>
              <a:rPr lang="zh-CN" altLang="en-US" dirty="0" smtClean="0"/>
              <a:t>创造性</a:t>
            </a:r>
            <a:endParaRPr lang="en-US" altLang="zh-CN" dirty="0" smtClean="0"/>
          </a:p>
          <a:p>
            <a:endParaRPr lang="en-US" altLang="zh-CN" dirty="0" smtClean="0"/>
          </a:p>
          <a:p>
            <a:r>
              <a:rPr lang="zh-CN" altLang="en-US" dirty="0" smtClean="0"/>
              <a:t>实用性 </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124744"/>
            <a:ext cx="6372200"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797610"/>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idx="1"/>
          </p:nvPr>
        </p:nvSpPr>
        <p:spPr>
          <a:xfrm>
            <a:off x="395536" y="476672"/>
            <a:ext cx="8928992" cy="5030019"/>
          </a:xfrm>
        </p:spPr>
        <p:txBody>
          <a:bodyPr>
            <a:normAutofit/>
          </a:bodyPr>
          <a:lstStyle/>
          <a:p>
            <a:pPr marL="0" indent="0" eaLnBrk="1" hangingPunct="1">
              <a:buNone/>
            </a:pPr>
            <a:r>
              <a:rPr lang="zh-CN" altLang="en-US" sz="2800" dirty="0" smtClean="0">
                <a:latin typeface="微软雅黑" panose="020B0503020204020204" pitchFamily="34" charset="-122"/>
                <a:ea typeface="微软雅黑" panose="020B0503020204020204" pitchFamily="34" charset="-122"/>
              </a:rPr>
              <a:t>国内网络标准信息资源及检索</a:t>
            </a:r>
            <a:endParaRPr lang="en-US" altLang="zh-CN" sz="2800" dirty="0" smtClean="0">
              <a:latin typeface="微软雅黑" panose="020B0503020204020204" pitchFamily="34" charset="-122"/>
              <a:ea typeface="微软雅黑" panose="020B0503020204020204" pitchFamily="34" charset="-122"/>
            </a:endParaRPr>
          </a:p>
          <a:p>
            <a:pPr marL="0" indent="0" eaLnBrk="1" hangingPunct="1">
              <a:buNone/>
            </a:pPr>
            <a:endParaRPr lang="zh-CN" altLang="en-US" sz="2800" dirty="0" smtClean="0">
              <a:latin typeface="微软雅黑" panose="020B0503020204020204" pitchFamily="34" charset="-122"/>
              <a:ea typeface="微软雅黑" panose="020B0503020204020204" pitchFamily="34" charset="-122"/>
            </a:endParaRPr>
          </a:p>
          <a:p>
            <a:pPr eaLnBrk="1" hangingPunct="1"/>
            <a:r>
              <a:rPr lang="zh-CN" altLang="en-US" sz="2800" dirty="0" smtClean="0">
                <a:latin typeface="微软雅黑" panose="020B0503020204020204" pitchFamily="34" charset="-122"/>
                <a:ea typeface="微软雅黑" panose="020B0503020204020204" pitchFamily="34" charset="-122"/>
              </a:rPr>
              <a:t>“万方数据资源系统”国内外标准数据库</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CNKI</a:t>
            </a:r>
            <a:r>
              <a:rPr lang="zh-CN" altLang="en-US" sz="2800" dirty="0" smtClean="0">
                <a:latin typeface="微软雅黑" panose="020B0503020204020204" pitchFamily="34" charset="-122"/>
                <a:ea typeface="微软雅黑" panose="020B0503020204020204" pitchFamily="34" charset="-122"/>
              </a:rPr>
              <a:t>中国知网”标准</a:t>
            </a:r>
            <a:r>
              <a:rPr lang="zh-CN" altLang="en-US" sz="2800" dirty="0">
                <a:latin typeface="微软雅黑" panose="020B0503020204020204" pitchFamily="34" charset="-122"/>
                <a:ea typeface="微软雅黑" panose="020B0503020204020204" pitchFamily="34" charset="-122"/>
              </a:rPr>
              <a:t>数据库</a:t>
            </a:r>
            <a:endParaRPr lang="en-US" altLang="zh-CN" sz="2800" dirty="0">
              <a:latin typeface="微软雅黑" panose="020B0503020204020204" pitchFamily="34" charset="-122"/>
              <a:ea typeface="微软雅黑" panose="020B0503020204020204" pitchFamily="34" charset="-122"/>
            </a:endParaRPr>
          </a:p>
          <a:p>
            <a:pPr eaLnBrk="1" hangingPunct="1"/>
            <a:r>
              <a:rPr lang="zh-CN" altLang="en-US" sz="2800" dirty="0" smtClean="0">
                <a:latin typeface="微软雅黑" panose="020B0503020204020204" pitchFamily="34" charset="-122"/>
                <a:ea typeface="微软雅黑" panose="020B0503020204020204" pitchFamily="34" charset="-122"/>
              </a:rPr>
              <a:t>中国标准服务网</a:t>
            </a:r>
            <a:r>
              <a:rPr lang="en-US" altLang="zh-CN" sz="2800" dirty="0" smtClean="0">
                <a:latin typeface="微软雅黑" panose="020B0503020204020204" pitchFamily="34" charset="-122"/>
                <a:ea typeface="微软雅黑" panose="020B0503020204020204" pitchFamily="34" charset="-122"/>
                <a:hlinkClick r:id="rId3"/>
              </a:rPr>
              <a:t>http://www.cssn.net.cn</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标准分享网</a:t>
            </a:r>
            <a:r>
              <a:rPr lang="en-US" altLang="zh-CN" sz="2800" dirty="0">
                <a:latin typeface="微软雅黑" panose="020B0503020204020204" pitchFamily="34" charset="-122"/>
                <a:ea typeface="微软雅黑" panose="020B0503020204020204" pitchFamily="34" charset="-122"/>
              </a:rPr>
              <a:t>http://www.bzfxw.com/</a:t>
            </a:r>
            <a:r>
              <a:rPr lang="zh-CN" altLang="en-US" sz="2800" dirty="0" smtClean="0">
                <a:latin typeface="微软雅黑" panose="020B0503020204020204" pitchFamily="34" charset="-122"/>
                <a:ea typeface="微软雅黑" panose="020B0503020204020204" pitchFamily="34" charset="-122"/>
              </a:rPr>
              <a:t> </a:t>
            </a:r>
            <a:endParaRPr lang="en-US" altLang="zh-CN" sz="2800" dirty="0" smtClean="0">
              <a:latin typeface="微软雅黑" panose="020B0503020204020204" pitchFamily="34" charset="-122"/>
              <a:ea typeface="微软雅黑" panose="020B0503020204020204" pitchFamily="34" charset="-122"/>
            </a:endParaRPr>
          </a:p>
          <a:p>
            <a:pPr eaLnBrk="1" hangingPunct="1"/>
            <a:endParaRPr lang="en-US" altLang="zh-CN" dirty="0" smtClean="0"/>
          </a:p>
        </p:txBody>
      </p:sp>
    </p:spTree>
    <p:extLst>
      <p:ext uri="{BB962C8B-B14F-4D97-AF65-F5344CB8AC3E}">
        <p14:creationId xmlns:p14="http://schemas.microsoft.com/office/powerpoint/2010/main" val="3234470958"/>
      </p:ext>
    </p:extLst>
  </p:cSld>
  <p:clrMapOvr>
    <a:masterClrMapping/>
  </p:clrMapOvr>
  <p:transition spd="med"/>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yangfeng\AppData\Roaming\Tencent\Users\304200685\QQ\WinTemp\RichOle\G]]9Q[(JGC_9[_QSS}IF{B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831" y="548680"/>
            <a:ext cx="11125200" cy="6134100"/>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0" y="548680"/>
            <a:ext cx="8460432" cy="2736304"/>
          </a:xfrm>
          <a:prstGeom prst="ellipse">
            <a:avLst/>
          </a:prstGeom>
          <a:noFill/>
          <a:ln w="571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31" y="500104"/>
            <a:ext cx="9454541" cy="6357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椭圆 6"/>
          <p:cNvSpPr/>
          <p:nvPr/>
        </p:nvSpPr>
        <p:spPr>
          <a:xfrm>
            <a:off x="-144304" y="4437112"/>
            <a:ext cx="9900879" cy="2245668"/>
          </a:xfrm>
          <a:prstGeom prst="ellipse">
            <a:avLst/>
          </a:prstGeom>
          <a:noFill/>
          <a:ln w="571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961" y="500104"/>
            <a:ext cx="12704275" cy="6357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157" y="471322"/>
            <a:ext cx="10749757" cy="6386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a:xfrm>
            <a:off x="-161831" y="500104"/>
            <a:ext cx="2069535" cy="372098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21903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barn(inVertical)">
                                      <p:cBhvr>
                                        <p:cTn id="22" dur="500"/>
                                        <p:tgtEl>
                                          <p:spTgt spid="102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29"/>
                                        </p:tgtEl>
                                        <p:attrNameLst>
                                          <p:attrName>style.visibility</p:attrName>
                                        </p:attrNameLst>
                                      </p:cBhvr>
                                      <p:to>
                                        <p:strVal val="visible"/>
                                      </p:to>
                                    </p:set>
                                    <p:animEffect transition="in" filter="barn(inVertical)">
                                      <p:cBhvr>
                                        <p:cTn id="27" dur="500"/>
                                        <p:tgtEl>
                                          <p:spTgt spid="102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04664"/>
            <a:ext cx="8229600" cy="4525963"/>
          </a:xfrm>
        </p:spPr>
        <p:txBody>
          <a:bodyPr/>
          <a:lstStyle/>
          <a:p>
            <a:pPr marL="0" indent="0">
              <a:buNone/>
            </a:pPr>
            <a:r>
              <a:rPr lang="zh-CN" altLang="en-US" dirty="0"/>
              <a:t>中国标准服务网</a:t>
            </a:r>
            <a:r>
              <a:rPr lang="en-US" altLang="zh-CN" dirty="0"/>
              <a:t>http://www.cssn.net.cn</a:t>
            </a:r>
          </a:p>
          <a:p>
            <a:endParaRPr lang="zh-CN" alt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80729"/>
            <a:ext cx="9073008" cy="4896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8625403"/>
      </p:ext>
    </p:extLst>
  </p:cSld>
  <p:clrMapOvr>
    <a:masterClrMapping/>
  </p:clrMapOvr>
  <p:transition spd="med"/>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高级检索界面</a:t>
            </a:r>
            <a:endParaRPr lang="zh-CN" altLang="en-US" dirty="0"/>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8496943" cy="485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3169104"/>
      </p:ext>
    </p:extLst>
  </p:cSld>
  <p:clrMapOvr>
    <a:masterClrMapping/>
  </p:clrMapOvr>
  <p:transition spd="med"/>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57200"/>
            <a:ext cx="9919188"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椭圆 3"/>
          <p:cNvSpPr/>
          <p:nvPr/>
        </p:nvSpPr>
        <p:spPr>
          <a:xfrm>
            <a:off x="4427984" y="457200"/>
            <a:ext cx="936104" cy="37951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1252"/>
            <a:ext cx="9919188" cy="7231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459144"/>
            <a:ext cx="8280920" cy="6642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74043" y="250912"/>
            <a:ext cx="1296144" cy="792088"/>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47864" y="358871"/>
            <a:ext cx="1296144" cy="684129"/>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2604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531"/>
                                        </p:tgtEl>
                                        <p:attrNameLst>
                                          <p:attrName>style.visibility</p:attrName>
                                        </p:attrNameLst>
                                      </p:cBhvr>
                                      <p:to>
                                        <p:strVal val="visible"/>
                                      </p:to>
                                    </p:set>
                                    <p:animEffect transition="in" filter="barn(inVertical)">
                                      <p:cBhvr>
                                        <p:cTn id="12" dur="500"/>
                                        <p:tgtEl>
                                          <p:spTgt spid="225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532"/>
                                        </p:tgtEl>
                                        <p:attrNameLst>
                                          <p:attrName>style.visibility</p:attrName>
                                        </p:attrNameLst>
                                      </p:cBhvr>
                                      <p:to>
                                        <p:strVal val="visible"/>
                                      </p:to>
                                    </p:set>
                                    <p:animEffect transition="in" filter="barn(inVertical)">
                                      <p:cBhvr>
                                        <p:cTn id="17" dur="500"/>
                                        <p:tgtEl>
                                          <p:spTgt spid="225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395536" y="23737"/>
            <a:ext cx="8136904" cy="1008112"/>
          </a:xfrm>
        </p:spPr>
        <p:txBody>
          <a:bodyPr>
            <a:normAutofit fontScale="90000"/>
          </a:bodyPr>
          <a:lstStyle/>
          <a:p>
            <a:pPr eaLnBrk="1" hangingPunct="1"/>
            <a:r>
              <a:rPr lang="zh-CN" altLang="en-US" sz="4000" dirty="0" smtClean="0">
                <a:solidFill>
                  <a:srgbClr val="FF0000"/>
                </a:solidFill>
              </a:rPr>
              <a:t>标准分享网</a:t>
            </a:r>
            <a:r>
              <a:rPr lang="en-US" altLang="zh-CN" sz="4000" dirty="0" smtClean="0">
                <a:solidFill>
                  <a:srgbClr val="FF0000"/>
                </a:solidFill>
              </a:rPr>
              <a:t>http://www.bzfxw.com/</a:t>
            </a:r>
          </a:p>
        </p:txBody>
      </p:sp>
      <p:sp>
        <p:nvSpPr>
          <p:cNvPr id="2" name="TextBox 1"/>
          <p:cNvSpPr txBox="1"/>
          <p:nvPr/>
        </p:nvSpPr>
        <p:spPr>
          <a:xfrm>
            <a:off x="395536" y="1052736"/>
            <a:ext cx="8136904" cy="2246769"/>
          </a:xfrm>
          <a:prstGeom prst="rect">
            <a:avLst/>
          </a:prstGeom>
          <a:noFill/>
        </p:spPr>
        <p:txBody>
          <a:bodyPr wrap="square" rtlCol="0">
            <a:spAutoFit/>
          </a:bodyPr>
          <a:lstStyle/>
          <a:p>
            <a:r>
              <a:rPr lang="zh-CN" altLang="en-US" sz="2800" dirty="0"/>
              <a:t>中国标准分享网是行业标准免费下载站</a:t>
            </a:r>
            <a:r>
              <a:rPr lang="en-US" altLang="zh-CN" sz="2800" dirty="0"/>
              <a:t>|</a:t>
            </a:r>
            <a:r>
              <a:rPr lang="zh-CN" altLang="en-US" sz="2800" dirty="0"/>
              <a:t>网站成立于</a:t>
            </a:r>
            <a:r>
              <a:rPr lang="en-US" altLang="zh-CN" sz="2800" dirty="0"/>
              <a:t>2007</a:t>
            </a:r>
            <a:r>
              <a:rPr lang="zh-CN" altLang="en-US" sz="2800" dirty="0"/>
              <a:t>年，主要提供国内外标准，石油</a:t>
            </a:r>
            <a:r>
              <a:rPr lang="en-US" altLang="zh-CN" sz="2800" dirty="0"/>
              <a:t>.</a:t>
            </a:r>
            <a:r>
              <a:rPr lang="zh-CN" altLang="en-US" sz="2800" dirty="0"/>
              <a:t>化工，机械</a:t>
            </a:r>
            <a:r>
              <a:rPr lang="en-US" altLang="zh-CN" sz="2800" dirty="0"/>
              <a:t>.</a:t>
            </a:r>
            <a:r>
              <a:rPr lang="zh-CN" altLang="en-US" sz="2800" dirty="0"/>
              <a:t>建筑</a:t>
            </a:r>
            <a:r>
              <a:rPr lang="en-US" altLang="zh-CN" sz="2800" dirty="0"/>
              <a:t>.</a:t>
            </a:r>
            <a:r>
              <a:rPr lang="zh-CN" altLang="en-US" sz="2800" dirty="0"/>
              <a:t>电力等行业的技术，书籍资料免费下载。网站成立以来受到了众多网友的欢迎 发展至今已成为网友下载行业标准资料的首选网站。 分享是一种快乐！</a:t>
            </a:r>
          </a:p>
        </p:txBody>
      </p:sp>
    </p:spTree>
    <p:extLst>
      <p:ext uri="{BB962C8B-B14F-4D97-AF65-F5344CB8AC3E}">
        <p14:creationId xmlns:p14="http://schemas.microsoft.com/office/powerpoint/2010/main" val="667294240"/>
      </p:ext>
    </p:extLst>
  </p:cSld>
  <p:clrMapOvr>
    <a:masterClrMapping/>
  </p:clrMapOvr>
  <p:transition spd="med"/>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332656"/>
            <a:ext cx="8820472" cy="5793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5332322"/>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endParaRPr lang="zh-CN" altLang="zh-CN" smtClean="0"/>
          </a:p>
        </p:txBody>
      </p:sp>
      <p:pic>
        <p:nvPicPr>
          <p:cNvPr id="161795" name="Picture 3" descr="iso1"/>
          <p:cNvPicPr>
            <a:picLocks noGrp="1" noChangeAspect="1" noChangeArrowheads="1"/>
          </p:cNvPicPr>
          <p:nvPr>
            <p:ph idx="1"/>
          </p:nvPr>
        </p:nvPicPr>
        <p:blipFill>
          <a:blip r:embed="rId3" cstate="print"/>
          <a:srcRect/>
          <a:stretch>
            <a:fillRect/>
          </a:stretch>
        </p:blipFill>
        <p:spPr>
          <a:xfrm>
            <a:off x="179512" y="260648"/>
            <a:ext cx="9289032" cy="6264696"/>
          </a:xfrm>
          <a:noFill/>
        </p:spPr>
      </p:pic>
      <p:sp>
        <p:nvSpPr>
          <p:cNvPr id="161796" name="Oval 4"/>
          <p:cNvSpPr>
            <a:spLocks noChangeArrowheads="1"/>
          </p:cNvSpPr>
          <p:nvPr/>
        </p:nvSpPr>
        <p:spPr bwMode="auto">
          <a:xfrm>
            <a:off x="4932363" y="1341438"/>
            <a:ext cx="4211637" cy="792162"/>
          </a:xfrm>
          <a:prstGeom prst="ellipse">
            <a:avLst/>
          </a:prstGeom>
          <a:noFill/>
          <a:ln w="28575">
            <a:solidFill>
              <a:srgbClr val="FF00FF"/>
            </a:solidFill>
            <a:round/>
            <a:headEnd/>
            <a:tailEnd/>
          </a:ln>
        </p:spPr>
        <p:txBody>
          <a:bodyPr wrap="none" anchor="ctr"/>
          <a:lstStyle/>
          <a:p>
            <a:endParaRPr lang="zh-CN" altLang="en-US"/>
          </a:p>
        </p:txBody>
      </p:sp>
    </p:spTree>
    <p:extLst>
      <p:ext uri="{BB962C8B-B14F-4D97-AF65-F5344CB8AC3E}">
        <p14:creationId xmlns:p14="http://schemas.microsoft.com/office/powerpoint/2010/main" val="3981245551"/>
      </p:ext>
    </p:extLst>
  </p:cSld>
  <p:clrMapOvr>
    <a:masterClrMapping/>
  </p:clrMapOvr>
  <p:transition spd="med"/>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p:txBody>
          <a:bodyPr/>
          <a:lstStyle/>
          <a:p>
            <a:r>
              <a:rPr lang="en-US" altLang="zh-CN" smtClean="0"/>
              <a:t>ASTM</a:t>
            </a:r>
            <a:r>
              <a:rPr lang="zh-CN" altLang="en-US" smtClean="0"/>
              <a:t>（材料学会标准检索）</a:t>
            </a:r>
          </a:p>
        </p:txBody>
      </p:sp>
      <p:sp>
        <p:nvSpPr>
          <p:cNvPr id="163843" name="内容占位符 2"/>
          <p:cNvSpPr>
            <a:spLocks noGrp="1"/>
          </p:cNvSpPr>
          <p:nvPr>
            <p:ph idx="1"/>
          </p:nvPr>
        </p:nvSpPr>
        <p:spPr>
          <a:xfrm>
            <a:off x="457200" y="1600200"/>
            <a:ext cx="8867328" cy="4525963"/>
          </a:xfrm>
        </p:spPr>
        <p:txBody>
          <a:bodyPr>
            <a:normAutofit lnSpcReduction="10000"/>
          </a:bodyPr>
          <a:lstStyle/>
          <a:p>
            <a:r>
              <a:rPr lang="en-US" altLang="zh-CN" dirty="0" smtClean="0"/>
              <a:t>ASTM Standards Collection</a:t>
            </a:r>
            <a:r>
              <a:rPr lang="zh-CN" altLang="en-US" dirty="0" smtClean="0"/>
              <a:t>产业标准：</a:t>
            </a:r>
          </a:p>
          <a:p>
            <a:r>
              <a:rPr lang="zh-CN" altLang="en-US" dirty="0" smtClean="0"/>
              <a:t>收录</a:t>
            </a:r>
            <a:r>
              <a:rPr lang="en-US" altLang="zh-CN" dirty="0" smtClean="0"/>
              <a:t>130</a:t>
            </a:r>
            <a:r>
              <a:rPr lang="zh-CN" altLang="en-US" dirty="0" smtClean="0"/>
              <a:t>多个领域 </a:t>
            </a:r>
            <a:r>
              <a:rPr lang="en-US" altLang="zh-CN" dirty="0" smtClean="0"/>
              <a:t>ASTM </a:t>
            </a:r>
            <a:r>
              <a:rPr lang="zh-CN" altLang="en-US" dirty="0" smtClean="0"/>
              <a:t>的</a:t>
            </a:r>
            <a:r>
              <a:rPr lang="en-US" altLang="zh-CN" dirty="0" smtClean="0"/>
              <a:t>12,000</a:t>
            </a:r>
            <a:r>
              <a:rPr lang="zh-CN" altLang="en-US" dirty="0" smtClean="0"/>
              <a:t>现行标准，</a:t>
            </a:r>
            <a:r>
              <a:rPr lang="en-US" altLang="zh-CN" dirty="0" smtClean="0"/>
              <a:t>28,500</a:t>
            </a:r>
            <a:r>
              <a:rPr lang="zh-CN" altLang="en-US" dirty="0" smtClean="0"/>
              <a:t>历史标准，</a:t>
            </a:r>
            <a:r>
              <a:rPr lang="en-US" altLang="zh-CN" dirty="0" smtClean="0"/>
              <a:t>12,300</a:t>
            </a:r>
            <a:r>
              <a:rPr lang="zh-CN" altLang="en-US" dirty="0" smtClean="0"/>
              <a:t>红线标准（提供快捷途径了解某一现行</a:t>
            </a:r>
            <a:r>
              <a:rPr lang="en-US" altLang="zh-CN" dirty="0" smtClean="0"/>
              <a:t>ASTM</a:t>
            </a:r>
            <a:r>
              <a:rPr lang="zh-CN" altLang="en-US" dirty="0" smtClean="0"/>
              <a:t>标准与其前一个版本相比做了哪些调整的</a:t>
            </a:r>
            <a:r>
              <a:rPr lang="en-US" altLang="zh-CN" dirty="0" smtClean="0"/>
              <a:t>PDF</a:t>
            </a:r>
            <a:r>
              <a:rPr lang="zh-CN" altLang="en-US" dirty="0" smtClean="0"/>
              <a:t>文档），</a:t>
            </a:r>
            <a:r>
              <a:rPr lang="en-US" altLang="zh-CN" dirty="0" smtClean="0"/>
              <a:t>1,000</a:t>
            </a:r>
            <a:r>
              <a:rPr lang="zh-CN" altLang="en-US" dirty="0" smtClean="0"/>
              <a:t>废除标准。每年超过三分之一的标准会被更新。在</a:t>
            </a:r>
            <a:r>
              <a:rPr lang="en-US" altLang="zh-CN" dirty="0" smtClean="0"/>
              <a:t>2008</a:t>
            </a:r>
            <a:r>
              <a:rPr lang="zh-CN" altLang="en-US" dirty="0" smtClean="0"/>
              <a:t>年的统计下，己增加</a:t>
            </a:r>
            <a:r>
              <a:rPr lang="en-US" altLang="zh-CN" dirty="0" smtClean="0"/>
              <a:t>230</a:t>
            </a:r>
            <a:r>
              <a:rPr lang="zh-CN" altLang="en-US" dirty="0" smtClean="0"/>
              <a:t>新标准，</a:t>
            </a:r>
            <a:r>
              <a:rPr lang="en-US" altLang="zh-CN" dirty="0" smtClean="0"/>
              <a:t>1,984</a:t>
            </a:r>
            <a:r>
              <a:rPr lang="zh-CN" altLang="en-US" dirty="0" smtClean="0"/>
              <a:t>重新修订标准，</a:t>
            </a:r>
            <a:r>
              <a:rPr lang="en-US" altLang="zh-CN" dirty="0" smtClean="0"/>
              <a:t>1,085</a:t>
            </a:r>
            <a:r>
              <a:rPr lang="zh-CN" altLang="en-US" dirty="0" smtClean="0"/>
              <a:t>再次核定标准及</a:t>
            </a:r>
            <a:r>
              <a:rPr lang="en-US" altLang="zh-CN" dirty="0" smtClean="0"/>
              <a:t>81</a:t>
            </a:r>
            <a:r>
              <a:rPr lang="zh-CN" altLang="en-US" dirty="0" smtClean="0"/>
              <a:t>个废除标准。</a:t>
            </a:r>
          </a:p>
          <a:p>
            <a:endParaRPr lang="zh-CN" altLang="en-US" dirty="0" smtClean="0"/>
          </a:p>
        </p:txBody>
      </p:sp>
    </p:spTree>
    <p:extLst>
      <p:ext uri="{BB962C8B-B14F-4D97-AF65-F5344CB8AC3E}">
        <p14:creationId xmlns:p14="http://schemas.microsoft.com/office/powerpoint/2010/main" val="3723243162"/>
      </p:ext>
    </p:extLst>
  </p:cSld>
  <p:clrMapOvr>
    <a:masterClrMapping/>
  </p:clrMapOvr>
  <p:transition spd="med"/>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r>
              <a:rPr lang="zh-CN" altLang="en-US" smtClean="0"/>
              <a:t>授权界面</a:t>
            </a:r>
          </a:p>
        </p:txBody>
      </p:sp>
      <p:sp>
        <p:nvSpPr>
          <p:cNvPr id="164867" name="内容占位符 2"/>
          <p:cNvSpPr>
            <a:spLocks noGrp="1"/>
          </p:cNvSpPr>
          <p:nvPr>
            <p:ph idx="1"/>
          </p:nvPr>
        </p:nvSpPr>
        <p:spPr/>
        <p:txBody>
          <a:bodyPr/>
          <a:lstStyle/>
          <a:p>
            <a:endParaRPr lang="zh-CN" altLang="en-US" smtClean="0"/>
          </a:p>
        </p:txBody>
      </p:sp>
      <p:pic>
        <p:nvPicPr>
          <p:cNvPr id="164868" name="Picture 2"/>
          <p:cNvPicPr>
            <a:picLocks noChangeAspect="1" noChangeArrowheads="1"/>
          </p:cNvPicPr>
          <p:nvPr/>
        </p:nvPicPr>
        <p:blipFill>
          <a:blip r:embed="rId2" cstate="print"/>
          <a:srcRect/>
          <a:stretch>
            <a:fillRect/>
          </a:stretch>
        </p:blipFill>
        <p:spPr bwMode="auto">
          <a:xfrm>
            <a:off x="247650" y="1357313"/>
            <a:ext cx="8648700" cy="4951412"/>
          </a:xfrm>
          <a:prstGeom prst="rect">
            <a:avLst/>
          </a:prstGeom>
          <a:noFill/>
          <a:ln w="9525">
            <a:noFill/>
            <a:miter lim="800000"/>
            <a:headEnd/>
            <a:tailEnd/>
          </a:ln>
        </p:spPr>
      </p:pic>
    </p:spTree>
    <p:extLst>
      <p:ext uri="{BB962C8B-B14F-4D97-AF65-F5344CB8AC3E}">
        <p14:creationId xmlns:p14="http://schemas.microsoft.com/office/powerpoint/2010/main" val="1664784700"/>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8229600" cy="1008112"/>
          </a:xfrm>
        </p:spPr>
        <p:txBody>
          <a:bodyPr/>
          <a:lstStyle/>
          <a:p>
            <a:r>
              <a:rPr lang="zh-CN" altLang="en-US" dirty="0" smtClean="0"/>
              <a:t>授予专利权流程</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196752"/>
            <a:ext cx="8352928"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2051287"/>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zh-CN" altLang="en-US" smtClean="0"/>
              <a:t>标准检索界面</a:t>
            </a:r>
          </a:p>
        </p:txBody>
      </p:sp>
      <p:sp>
        <p:nvSpPr>
          <p:cNvPr id="165891" name="内容占位符 2"/>
          <p:cNvSpPr>
            <a:spLocks noGrp="1"/>
          </p:cNvSpPr>
          <p:nvPr>
            <p:ph idx="1"/>
          </p:nvPr>
        </p:nvSpPr>
        <p:spPr>
          <a:xfrm>
            <a:off x="457200" y="1600200"/>
            <a:ext cx="8229600" cy="4924425"/>
          </a:xfrm>
        </p:spPr>
        <p:txBody>
          <a:bodyPr/>
          <a:lstStyle/>
          <a:p>
            <a:endParaRPr lang="zh-CN" altLang="en-US" smtClean="0"/>
          </a:p>
        </p:txBody>
      </p:sp>
      <p:pic>
        <p:nvPicPr>
          <p:cNvPr id="165892" name="Picture 3"/>
          <p:cNvPicPr>
            <a:picLocks noChangeAspect="1" noChangeArrowheads="1"/>
          </p:cNvPicPr>
          <p:nvPr/>
        </p:nvPicPr>
        <p:blipFill>
          <a:blip r:embed="rId2" cstate="print"/>
          <a:srcRect/>
          <a:stretch>
            <a:fillRect/>
          </a:stretch>
        </p:blipFill>
        <p:spPr bwMode="auto">
          <a:xfrm>
            <a:off x="114300" y="1341438"/>
            <a:ext cx="8915400" cy="5256212"/>
          </a:xfrm>
          <a:prstGeom prst="rect">
            <a:avLst/>
          </a:prstGeom>
          <a:noFill/>
          <a:ln w="9525">
            <a:noFill/>
            <a:miter lim="800000"/>
            <a:headEnd/>
            <a:tailEnd/>
          </a:ln>
        </p:spPr>
      </p:pic>
    </p:spTree>
    <p:extLst>
      <p:ext uri="{BB962C8B-B14F-4D97-AF65-F5344CB8AC3E}">
        <p14:creationId xmlns:p14="http://schemas.microsoft.com/office/powerpoint/2010/main" val="508349077"/>
      </p:ext>
    </p:extLst>
  </p:cSld>
  <p:clrMapOvr>
    <a:masterClrMapping/>
  </p:clrMapOvr>
  <p:transition spd="med"/>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152640" y="974725"/>
            <a:ext cx="859536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b="1">
                <a:solidFill>
                  <a:schemeClr val="tx1"/>
                </a:solidFill>
                <a:latin typeface="Gulim" pitchFamily="34" charset="-127"/>
                <a:ea typeface="Gulim" pitchFamily="34" charset="-127"/>
              </a:defRPr>
            </a:lvl1pPr>
            <a:lvl2pPr marL="742950" indent="-285750" eaLnBrk="0" hangingPunct="0">
              <a:defRPr kumimoji="1" sz="1000" b="1">
                <a:solidFill>
                  <a:schemeClr val="tx1"/>
                </a:solidFill>
                <a:latin typeface="Gulim" pitchFamily="34" charset="-127"/>
                <a:ea typeface="Gulim" pitchFamily="34" charset="-127"/>
              </a:defRPr>
            </a:lvl2pPr>
            <a:lvl3pPr marL="1143000" indent="-228600" eaLnBrk="0" hangingPunct="0">
              <a:defRPr kumimoji="1" sz="1000" b="1">
                <a:solidFill>
                  <a:schemeClr val="tx1"/>
                </a:solidFill>
                <a:latin typeface="Gulim" pitchFamily="34" charset="-127"/>
                <a:ea typeface="Gulim" pitchFamily="34" charset="-127"/>
              </a:defRPr>
            </a:lvl3pPr>
            <a:lvl4pPr marL="1600200" indent="-228600" eaLnBrk="0" hangingPunct="0">
              <a:defRPr kumimoji="1" sz="1000" b="1">
                <a:solidFill>
                  <a:schemeClr val="tx1"/>
                </a:solidFill>
                <a:latin typeface="Gulim" pitchFamily="34" charset="-127"/>
                <a:ea typeface="Gulim" pitchFamily="34" charset="-127"/>
              </a:defRPr>
            </a:lvl4pPr>
            <a:lvl5pPr marL="2057400" indent="-228600" eaLnBrk="0" hangingPunct="0">
              <a:defRPr kumimoji="1" sz="1000" b="1">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9pPr>
          </a:lstStyle>
          <a:p>
            <a:pPr algn="l" eaLnBrk="1" latinLnBrk="0" hangingPunct="1">
              <a:lnSpc>
                <a:spcPct val="100000"/>
              </a:lnSpc>
              <a:spcBef>
                <a:spcPct val="0"/>
              </a:spcBef>
              <a:buClrTx/>
              <a:buFontTx/>
              <a:buNone/>
            </a:pPr>
            <a:r>
              <a:rPr kumimoji="0" lang="zh-CN" altLang="en-US" sz="3200" b="0" dirty="0" smtClean="0">
                <a:solidFill>
                  <a:srgbClr val="3333FF"/>
                </a:solidFill>
                <a:latin typeface="黑体" pitchFamily="49" charset="-122"/>
                <a:ea typeface="黑体" pitchFamily="49" charset="-122"/>
              </a:rPr>
              <a:t>美国</a:t>
            </a:r>
            <a:r>
              <a:rPr kumimoji="0" lang="zh-CN" altLang="en-US" sz="3200" b="0" dirty="0">
                <a:solidFill>
                  <a:srgbClr val="3333FF"/>
                </a:solidFill>
                <a:latin typeface="黑体" pitchFamily="49" charset="-122"/>
                <a:ea typeface="黑体" pitchFamily="49" charset="-122"/>
              </a:rPr>
              <a:t>电气电子工程师学会</a:t>
            </a:r>
            <a:r>
              <a:rPr kumimoji="0" lang="zh-CN" altLang="en-US" sz="3200" b="0" dirty="0">
                <a:solidFill>
                  <a:srgbClr val="3333FF"/>
                </a:solidFill>
                <a:latin typeface="Comic Sans MS" pitchFamily="66" charset="0"/>
                <a:ea typeface="黑体" pitchFamily="49" charset="-122"/>
              </a:rPr>
              <a:t>（</a:t>
            </a:r>
            <a:r>
              <a:rPr kumimoji="0" lang="en-US" altLang="zh-CN" sz="2800" dirty="0">
                <a:solidFill>
                  <a:srgbClr val="000000"/>
                </a:solidFill>
                <a:latin typeface="Comic Sans MS" pitchFamily="66" charset="0"/>
                <a:ea typeface="宋体" pitchFamily="2" charset="-122"/>
              </a:rPr>
              <a:t>Institute of Electrical and Electronics Engineers-</a:t>
            </a:r>
            <a:r>
              <a:rPr kumimoji="0" lang="en-US" altLang="zh-CN" sz="2800" dirty="0">
                <a:solidFill>
                  <a:srgbClr val="3333FF"/>
                </a:solidFill>
                <a:latin typeface="Comic Sans MS" pitchFamily="66" charset="0"/>
                <a:ea typeface="宋体" pitchFamily="2" charset="-122"/>
              </a:rPr>
              <a:t>IEEE</a:t>
            </a:r>
            <a:r>
              <a:rPr kumimoji="0" lang="en-US" altLang="zh-CN" sz="2400" b="0" dirty="0">
                <a:latin typeface="Times New Roman" pitchFamily="18" charset="0"/>
                <a:ea typeface="宋体" pitchFamily="2" charset="-122"/>
              </a:rPr>
              <a:t> </a:t>
            </a:r>
            <a:r>
              <a:rPr kumimoji="0" lang="zh-CN" altLang="en-US" sz="3200" b="0" dirty="0">
                <a:solidFill>
                  <a:srgbClr val="3333FF"/>
                </a:solidFill>
                <a:latin typeface="黑体" pitchFamily="49" charset="-122"/>
                <a:ea typeface="黑体" pitchFamily="49" charset="-122"/>
              </a:rPr>
              <a:t>）。 </a:t>
            </a:r>
          </a:p>
        </p:txBody>
      </p:sp>
      <p:sp>
        <p:nvSpPr>
          <p:cNvPr id="37891" name="Rectangle 3"/>
          <p:cNvSpPr>
            <a:spLocks noChangeArrowheads="1"/>
          </p:cNvSpPr>
          <p:nvPr/>
        </p:nvSpPr>
        <p:spPr bwMode="auto">
          <a:xfrm>
            <a:off x="250560" y="2205039"/>
            <a:ext cx="87408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b="1">
                <a:solidFill>
                  <a:schemeClr val="tx1"/>
                </a:solidFill>
                <a:latin typeface="Gulim" pitchFamily="34" charset="-127"/>
                <a:ea typeface="Gulim" pitchFamily="34" charset="-127"/>
              </a:defRPr>
            </a:lvl1pPr>
            <a:lvl2pPr marL="742950" indent="-285750" eaLnBrk="0" hangingPunct="0">
              <a:defRPr kumimoji="1" sz="1000" b="1">
                <a:solidFill>
                  <a:schemeClr val="tx1"/>
                </a:solidFill>
                <a:latin typeface="Gulim" pitchFamily="34" charset="-127"/>
                <a:ea typeface="Gulim" pitchFamily="34" charset="-127"/>
              </a:defRPr>
            </a:lvl2pPr>
            <a:lvl3pPr marL="1143000" indent="-228600" eaLnBrk="0" hangingPunct="0">
              <a:defRPr kumimoji="1" sz="1000" b="1">
                <a:solidFill>
                  <a:schemeClr val="tx1"/>
                </a:solidFill>
                <a:latin typeface="Gulim" pitchFamily="34" charset="-127"/>
                <a:ea typeface="Gulim" pitchFamily="34" charset="-127"/>
              </a:defRPr>
            </a:lvl3pPr>
            <a:lvl4pPr marL="1600200" indent="-228600" eaLnBrk="0" hangingPunct="0">
              <a:defRPr kumimoji="1" sz="1000" b="1">
                <a:solidFill>
                  <a:schemeClr val="tx1"/>
                </a:solidFill>
                <a:latin typeface="Gulim" pitchFamily="34" charset="-127"/>
                <a:ea typeface="Gulim" pitchFamily="34" charset="-127"/>
              </a:defRPr>
            </a:lvl4pPr>
            <a:lvl5pPr marL="2057400" indent="-228600" eaLnBrk="0" hangingPunct="0">
              <a:defRPr kumimoji="1" sz="1000" b="1">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9pPr>
          </a:lstStyle>
          <a:p>
            <a:pPr algn="l" eaLnBrk="1" latinLnBrk="0" hangingPunct="1">
              <a:lnSpc>
                <a:spcPct val="100000"/>
              </a:lnSpc>
              <a:spcBef>
                <a:spcPct val="0"/>
              </a:spcBef>
              <a:buClrTx/>
              <a:buFontTx/>
              <a:buNone/>
            </a:pPr>
            <a:r>
              <a:rPr kumimoji="0" lang="en-US" altLang="zh-CN" sz="3200" b="0">
                <a:solidFill>
                  <a:srgbClr val="000000"/>
                </a:solidFill>
                <a:latin typeface="黑体" pitchFamily="49" charset="-122"/>
                <a:ea typeface="黑体" pitchFamily="49" charset="-122"/>
              </a:rPr>
              <a:t>IEEE</a:t>
            </a:r>
            <a:r>
              <a:rPr kumimoji="0" lang="zh-CN" altLang="en-US" sz="3200" b="0">
                <a:solidFill>
                  <a:srgbClr val="000000"/>
                </a:solidFill>
                <a:latin typeface="黑体" pitchFamily="49" charset="-122"/>
                <a:ea typeface="黑体" pitchFamily="49" charset="-122"/>
              </a:rPr>
              <a:t>于</a:t>
            </a:r>
            <a:r>
              <a:rPr kumimoji="0" lang="en-US" altLang="zh-CN" sz="3200" b="0">
                <a:solidFill>
                  <a:srgbClr val="000000"/>
                </a:solidFill>
                <a:latin typeface="黑体" pitchFamily="49" charset="-122"/>
                <a:ea typeface="黑体" pitchFamily="49" charset="-122"/>
              </a:rPr>
              <a:t>1963</a:t>
            </a:r>
            <a:r>
              <a:rPr kumimoji="0" lang="zh-CN" altLang="en-US" sz="3200" b="0">
                <a:solidFill>
                  <a:srgbClr val="000000"/>
                </a:solidFill>
                <a:latin typeface="黑体" pitchFamily="49" charset="-122"/>
                <a:ea typeface="黑体" pitchFamily="49" charset="-122"/>
              </a:rPr>
              <a:t>年美国电气工程师学会</a:t>
            </a:r>
            <a:r>
              <a:rPr kumimoji="0" lang="en-US" altLang="zh-CN" sz="3200" b="0">
                <a:solidFill>
                  <a:srgbClr val="000000"/>
                </a:solidFill>
                <a:latin typeface="黑体" pitchFamily="49" charset="-122"/>
                <a:ea typeface="黑体" pitchFamily="49" charset="-122"/>
              </a:rPr>
              <a:t>(AIEE)</a:t>
            </a:r>
            <a:r>
              <a:rPr kumimoji="0" lang="zh-CN" altLang="en-US" sz="3200" b="0">
                <a:solidFill>
                  <a:srgbClr val="000000"/>
                </a:solidFill>
                <a:latin typeface="黑体" pitchFamily="49" charset="-122"/>
                <a:ea typeface="黑体" pitchFamily="49" charset="-122"/>
              </a:rPr>
              <a:t>和美国无线电工程师学会</a:t>
            </a:r>
            <a:r>
              <a:rPr kumimoji="0" lang="en-US" altLang="zh-CN" sz="3200" b="0">
                <a:solidFill>
                  <a:srgbClr val="000000"/>
                </a:solidFill>
                <a:latin typeface="黑体" pitchFamily="49" charset="-122"/>
                <a:ea typeface="黑体" pitchFamily="49" charset="-122"/>
              </a:rPr>
              <a:t>(IRE)</a:t>
            </a:r>
            <a:r>
              <a:rPr kumimoji="0" lang="zh-CN" altLang="en-US" sz="3200" b="0">
                <a:solidFill>
                  <a:srgbClr val="000000"/>
                </a:solidFill>
                <a:latin typeface="黑体" pitchFamily="49" charset="-122"/>
                <a:ea typeface="黑体" pitchFamily="49" charset="-122"/>
              </a:rPr>
              <a:t>合并而成，是美国规模最大的专业学会。它由大约十七万名从事电气工程、电子和有关领域的专业人员组成，分设十个地区和</a:t>
            </a:r>
            <a:r>
              <a:rPr kumimoji="0" lang="en-US" altLang="zh-CN" sz="3200" b="0">
                <a:solidFill>
                  <a:srgbClr val="000000"/>
                </a:solidFill>
                <a:latin typeface="黑体" pitchFamily="49" charset="-122"/>
                <a:ea typeface="黑体" pitchFamily="49" charset="-122"/>
              </a:rPr>
              <a:t>206</a:t>
            </a:r>
            <a:r>
              <a:rPr kumimoji="0" lang="zh-CN" altLang="en-US" sz="3200" b="0">
                <a:solidFill>
                  <a:srgbClr val="000000"/>
                </a:solidFill>
                <a:latin typeface="黑体" pitchFamily="49" charset="-122"/>
                <a:ea typeface="黑体" pitchFamily="49" charset="-122"/>
              </a:rPr>
              <a:t>个地方分会，设有</a:t>
            </a:r>
            <a:r>
              <a:rPr kumimoji="0" lang="en-US" altLang="zh-CN" sz="3200" b="0">
                <a:solidFill>
                  <a:srgbClr val="000000"/>
                </a:solidFill>
                <a:latin typeface="黑体" pitchFamily="49" charset="-122"/>
                <a:ea typeface="黑体" pitchFamily="49" charset="-122"/>
              </a:rPr>
              <a:t>31</a:t>
            </a:r>
            <a:r>
              <a:rPr kumimoji="0" lang="zh-CN" altLang="en-US" sz="3200" b="0">
                <a:solidFill>
                  <a:srgbClr val="000000"/>
                </a:solidFill>
                <a:latin typeface="黑体" pitchFamily="49" charset="-122"/>
                <a:ea typeface="黑体" pitchFamily="49" charset="-122"/>
              </a:rPr>
              <a:t>个技术委员会。</a:t>
            </a:r>
            <a:r>
              <a:rPr kumimoji="0" lang="zh-CN" altLang="en-US" sz="3200" b="0">
                <a:solidFill>
                  <a:srgbClr val="000000"/>
                </a:solidFill>
                <a:latin typeface="Times New Roman" pitchFamily="18" charset="0"/>
                <a:ea typeface="黑体" pitchFamily="49" charset="-122"/>
              </a:rPr>
              <a:t> </a:t>
            </a:r>
            <a:r>
              <a:rPr kumimoji="0" lang="zh-CN" altLang="en-US" sz="3200" b="0">
                <a:solidFill>
                  <a:srgbClr val="000000"/>
                </a:solidFill>
                <a:latin typeface="黑体" pitchFamily="49" charset="-122"/>
                <a:ea typeface="黑体" pitchFamily="49" charset="-122"/>
              </a:rPr>
              <a:t/>
            </a:r>
            <a:br>
              <a:rPr kumimoji="0" lang="zh-CN" altLang="en-US" sz="3200" b="0">
                <a:solidFill>
                  <a:srgbClr val="000000"/>
                </a:solidFill>
                <a:latin typeface="黑体" pitchFamily="49" charset="-122"/>
                <a:ea typeface="黑体" pitchFamily="49" charset="-122"/>
              </a:rPr>
            </a:br>
            <a:r>
              <a:rPr kumimoji="0" lang="zh-CN" altLang="en-US" sz="3200" b="0">
                <a:solidFill>
                  <a:srgbClr val="000000"/>
                </a:solidFill>
                <a:latin typeface="Times New Roman" pitchFamily="18" charset="0"/>
                <a:ea typeface="黑体" pitchFamily="49" charset="-122"/>
              </a:rPr>
              <a:t>   </a:t>
            </a:r>
            <a:r>
              <a:rPr kumimoji="0" lang="zh-CN" altLang="en-US" sz="3200" b="0">
                <a:solidFill>
                  <a:srgbClr val="000000"/>
                </a:solidFill>
                <a:latin typeface="黑体" pitchFamily="49" charset="-122"/>
                <a:ea typeface="黑体" pitchFamily="49" charset="-122"/>
              </a:rPr>
              <a:t> </a:t>
            </a:r>
            <a:r>
              <a:rPr kumimoji="0" lang="en-US" altLang="zh-CN" sz="3200" b="0">
                <a:solidFill>
                  <a:srgbClr val="000000"/>
                </a:solidFill>
                <a:latin typeface="黑体" pitchFamily="49" charset="-122"/>
                <a:ea typeface="黑体" pitchFamily="49" charset="-122"/>
              </a:rPr>
              <a:t>IEEE</a:t>
            </a:r>
            <a:r>
              <a:rPr kumimoji="0" lang="zh-CN" altLang="en-US" sz="3200" b="0">
                <a:solidFill>
                  <a:srgbClr val="000000"/>
                </a:solidFill>
                <a:latin typeface="黑体" pitchFamily="49" charset="-122"/>
                <a:ea typeface="黑体" pitchFamily="49" charset="-122"/>
              </a:rPr>
              <a:t>的标准制定内容有：电气与电子设备、试验方法、原器件、符号、定义以及测试方法等。 </a:t>
            </a:r>
          </a:p>
        </p:txBody>
      </p:sp>
    </p:spTree>
    <p:extLst>
      <p:ext uri="{BB962C8B-B14F-4D97-AF65-F5344CB8AC3E}">
        <p14:creationId xmlns:p14="http://schemas.microsoft.com/office/powerpoint/2010/main" val="12932527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down)">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274320" y="456406"/>
            <a:ext cx="859536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b="1">
                <a:solidFill>
                  <a:schemeClr val="tx1"/>
                </a:solidFill>
                <a:latin typeface="Gulim" pitchFamily="34" charset="-127"/>
                <a:ea typeface="Gulim" pitchFamily="34" charset="-127"/>
              </a:defRPr>
            </a:lvl1pPr>
            <a:lvl2pPr marL="742950" indent="-285750" eaLnBrk="0" hangingPunct="0">
              <a:defRPr kumimoji="1" sz="1000" b="1">
                <a:solidFill>
                  <a:schemeClr val="tx1"/>
                </a:solidFill>
                <a:latin typeface="Gulim" pitchFamily="34" charset="-127"/>
                <a:ea typeface="Gulim" pitchFamily="34" charset="-127"/>
              </a:defRPr>
            </a:lvl2pPr>
            <a:lvl3pPr marL="1143000" indent="-228600" eaLnBrk="0" hangingPunct="0">
              <a:defRPr kumimoji="1" sz="1000" b="1">
                <a:solidFill>
                  <a:schemeClr val="tx1"/>
                </a:solidFill>
                <a:latin typeface="Gulim" pitchFamily="34" charset="-127"/>
                <a:ea typeface="Gulim" pitchFamily="34" charset="-127"/>
              </a:defRPr>
            </a:lvl3pPr>
            <a:lvl4pPr marL="1600200" indent="-228600" eaLnBrk="0" hangingPunct="0">
              <a:defRPr kumimoji="1" sz="1000" b="1">
                <a:solidFill>
                  <a:schemeClr val="tx1"/>
                </a:solidFill>
                <a:latin typeface="Gulim" pitchFamily="34" charset="-127"/>
                <a:ea typeface="Gulim" pitchFamily="34" charset="-127"/>
              </a:defRPr>
            </a:lvl4pPr>
            <a:lvl5pPr marL="2057400" indent="-228600" eaLnBrk="0" hangingPunct="0">
              <a:defRPr kumimoji="1" sz="1000" b="1">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9pPr>
          </a:lstStyle>
          <a:p>
            <a:pPr algn="l" eaLnBrk="1" latinLnBrk="0" hangingPunct="1">
              <a:lnSpc>
                <a:spcPct val="100000"/>
              </a:lnSpc>
              <a:spcBef>
                <a:spcPct val="0"/>
              </a:spcBef>
              <a:buClrTx/>
              <a:buFontTx/>
              <a:buNone/>
            </a:pPr>
            <a:r>
              <a:rPr kumimoji="0" lang="zh-CN" altLang="en-US" sz="3200" b="0" dirty="0" smtClean="0">
                <a:solidFill>
                  <a:srgbClr val="3333FF"/>
                </a:solidFill>
                <a:latin typeface="Times New Roman" pitchFamily="18" charset="0"/>
                <a:ea typeface="黑体" pitchFamily="49" charset="-122"/>
              </a:rPr>
              <a:t>美国</a:t>
            </a:r>
            <a:r>
              <a:rPr kumimoji="0" lang="zh-CN" altLang="en-US" sz="3200" b="0" dirty="0">
                <a:solidFill>
                  <a:srgbClr val="3333FF"/>
                </a:solidFill>
                <a:latin typeface="Times New Roman" pitchFamily="18" charset="0"/>
                <a:ea typeface="黑体" pitchFamily="49" charset="-122"/>
              </a:rPr>
              <a:t>机械工程师协会</a:t>
            </a:r>
            <a:r>
              <a:rPr kumimoji="0" lang="zh-CN" altLang="en-US" sz="2400" b="0" dirty="0">
                <a:latin typeface="Times New Roman" pitchFamily="18" charset="0"/>
                <a:ea typeface="宋体" pitchFamily="2" charset="-122"/>
              </a:rPr>
              <a:t> </a:t>
            </a:r>
            <a:r>
              <a:rPr kumimoji="0" lang="zh-CN" altLang="en-US" sz="2400" b="0" dirty="0">
                <a:solidFill>
                  <a:srgbClr val="000000"/>
                </a:solidFill>
                <a:latin typeface="Comic Sans MS" pitchFamily="66" charset="0"/>
                <a:ea typeface="宋体" pitchFamily="2" charset="-122"/>
              </a:rPr>
              <a:t>（</a:t>
            </a:r>
            <a:r>
              <a:rPr kumimoji="0" lang="en-US" altLang="zh-CN" sz="2800" dirty="0">
                <a:solidFill>
                  <a:srgbClr val="000000"/>
                </a:solidFill>
                <a:latin typeface="Comic Sans MS" pitchFamily="66" charset="0"/>
                <a:ea typeface="宋体" pitchFamily="2" charset="-122"/>
              </a:rPr>
              <a:t>American Society of Mechanical Engineers</a:t>
            </a:r>
            <a:r>
              <a:rPr kumimoji="0" lang="en-US" altLang="zh-CN" sz="2800" b="0" dirty="0">
                <a:solidFill>
                  <a:srgbClr val="000000"/>
                </a:solidFill>
                <a:latin typeface="Comic Sans MS" pitchFamily="66" charset="0"/>
                <a:ea typeface="宋体" pitchFamily="2" charset="-122"/>
              </a:rPr>
              <a:t>-</a:t>
            </a:r>
            <a:r>
              <a:rPr kumimoji="0" lang="en-US" altLang="zh-CN" sz="2400" b="0" dirty="0">
                <a:latin typeface="Times New Roman" pitchFamily="18" charset="0"/>
                <a:ea typeface="宋体" pitchFamily="2" charset="-122"/>
              </a:rPr>
              <a:t>-</a:t>
            </a:r>
            <a:r>
              <a:rPr kumimoji="0" lang="en-US" altLang="zh-CN" sz="2400" b="0" dirty="0">
                <a:solidFill>
                  <a:srgbClr val="3333FF"/>
                </a:solidFill>
                <a:latin typeface="Comic Sans MS" pitchFamily="66" charset="0"/>
                <a:ea typeface="宋体" pitchFamily="2" charset="-122"/>
              </a:rPr>
              <a:t>ASME</a:t>
            </a:r>
            <a:r>
              <a:rPr kumimoji="0" lang="zh-CN" altLang="en-US" sz="2400" b="0" dirty="0">
                <a:solidFill>
                  <a:srgbClr val="000000"/>
                </a:solidFill>
                <a:latin typeface="Comic Sans MS" pitchFamily="66" charset="0"/>
                <a:ea typeface="宋体" pitchFamily="2" charset="-122"/>
              </a:rPr>
              <a:t>） </a:t>
            </a:r>
            <a:r>
              <a:rPr kumimoji="0" lang="zh-CN" altLang="en-US" sz="3200" b="0" dirty="0">
                <a:solidFill>
                  <a:srgbClr val="000000"/>
                </a:solidFill>
                <a:latin typeface="Comic Sans MS" pitchFamily="66" charset="0"/>
                <a:ea typeface="黑体" pitchFamily="49" charset="-122"/>
              </a:rPr>
              <a:t>。 </a:t>
            </a:r>
          </a:p>
        </p:txBody>
      </p:sp>
      <p:sp>
        <p:nvSpPr>
          <p:cNvPr id="157699" name="Rectangle 3"/>
          <p:cNvSpPr>
            <a:spLocks noChangeArrowheads="1"/>
          </p:cNvSpPr>
          <p:nvPr/>
        </p:nvSpPr>
        <p:spPr bwMode="auto">
          <a:xfrm>
            <a:off x="309378" y="1701006"/>
            <a:ext cx="91440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b="1">
                <a:solidFill>
                  <a:schemeClr val="tx1"/>
                </a:solidFill>
                <a:latin typeface="Gulim" pitchFamily="34" charset="-127"/>
                <a:ea typeface="Gulim" pitchFamily="34" charset="-127"/>
              </a:defRPr>
            </a:lvl1pPr>
            <a:lvl2pPr marL="742950" indent="-285750" eaLnBrk="0" hangingPunct="0">
              <a:defRPr kumimoji="1" sz="1000" b="1">
                <a:solidFill>
                  <a:schemeClr val="tx1"/>
                </a:solidFill>
                <a:latin typeface="Gulim" pitchFamily="34" charset="-127"/>
                <a:ea typeface="Gulim" pitchFamily="34" charset="-127"/>
              </a:defRPr>
            </a:lvl2pPr>
            <a:lvl3pPr marL="1143000" indent="-228600" eaLnBrk="0" hangingPunct="0">
              <a:defRPr kumimoji="1" sz="1000" b="1">
                <a:solidFill>
                  <a:schemeClr val="tx1"/>
                </a:solidFill>
                <a:latin typeface="Gulim" pitchFamily="34" charset="-127"/>
                <a:ea typeface="Gulim" pitchFamily="34" charset="-127"/>
              </a:defRPr>
            </a:lvl3pPr>
            <a:lvl4pPr marL="1600200" indent="-228600" eaLnBrk="0" hangingPunct="0">
              <a:defRPr kumimoji="1" sz="1000" b="1">
                <a:solidFill>
                  <a:schemeClr val="tx1"/>
                </a:solidFill>
                <a:latin typeface="Gulim" pitchFamily="34" charset="-127"/>
                <a:ea typeface="Gulim" pitchFamily="34" charset="-127"/>
              </a:defRPr>
            </a:lvl4pPr>
            <a:lvl5pPr marL="2057400" indent="-228600" eaLnBrk="0" hangingPunct="0">
              <a:defRPr kumimoji="1" sz="1000" b="1">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9pPr>
          </a:lstStyle>
          <a:p>
            <a:pPr algn="l" eaLnBrk="1" latinLnBrk="0" hangingPunct="1">
              <a:lnSpc>
                <a:spcPct val="100000"/>
              </a:lnSpc>
              <a:spcBef>
                <a:spcPct val="0"/>
              </a:spcBef>
              <a:buClrTx/>
              <a:buFontTx/>
              <a:buNone/>
            </a:pPr>
            <a:r>
              <a:rPr kumimoji="0" lang="zh-CN" altLang="en-US" sz="3200" b="0" dirty="0" smtClean="0">
                <a:solidFill>
                  <a:srgbClr val="3333FF"/>
                </a:solidFill>
                <a:latin typeface="Times New Roman" pitchFamily="18" charset="0"/>
                <a:ea typeface="黑体" pitchFamily="49" charset="-122"/>
              </a:rPr>
              <a:t>美国</a:t>
            </a:r>
            <a:r>
              <a:rPr kumimoji="0" lang="zh-CN" altLang="en-US" sz="3200" b="0" dirty="0">
                <a:solidFill>
                  <a:srgbClr val="3333FF"/>
                </a:solidFill>
                <a:latin typeface="Times New Roman" pitchFamily="18" charset="0"/>
                <a:ea typeface="黑体" pitchFamily="49" charset="-122"/>
              </a:rPr>
              <a:t>保险商实验所</a:t>
            </a:r>
            <a:r>
              <a:rPr kumimoji="0" lang="zh-CN" altLang="en-US" sz="2400" b="0" dirty="0">
                <a:latin typeface="Times New Roman" pitchFamily="18" charset="0"/>
                <a:ea typeface="宋体" pitchFamily="2" charset="-122"/>
              </a:rPr>
              <a:t> </a:t>
            </a:r>
            <a:r>
              <a:rPr kumimoji="0" lang="zh-CN" altLang="en-US" sz="2400" b="0" dirty="0">
                <a:solidFill>
                  <a:srgbClr val="000000"/>
                </a:solidFill>
                <a:latin typeface="Comic Sans MS" pitchFamily="66" charset="0"/>
                <a:ea typeface="宋体" pitchFamily="2" charset="-122"/>
              </a:rPr>
              <a:t>（</a:t>
            </a:r>
            <a:r>
              <a:rPr kumimoji="0" lang="en-US" altLang="zh-CN" sz="2800" dirty="0">
                <a:solidFill>
                  <a:srgbClr val="000000"/>
                </a:solidFill>
                <a:latin typeface="Comic Sans MS" pitchFamily="66" charset="0"/>
                <a:ea typeface="宋体" pitchFamily="2" charset="-122"/>
              </a:rPr>
              <a:t>Underwriters Laboratories</a:t>
            </a:r>
            <a:r>
              <a:rPr kumimoji="0" lang="en-US" altLang="zh-CN" sz="2800" b="0" dirty="0">
                <a:solidFill>
                  <a:srgbClr val="000000"/>
                </a:solidFill>
                <a:latin typeface="Times New Roman" pitchFamily="18" charset="0"/>
                <a:ea typeface="宋体" pitchFamily="2" charset="-122"/>
              </a:rPr>
              <a:t> -</a:t>
            </a:r>
            <a:r>
              <a:rPr kumimoji="0" lang="en-US" altLang="zh-CN" sz="2800" b="0" dirty="0">
                <a:solidFill>
                  <a:srgbClr val="3333FF"/>
                </a:solidFill>
                <a:latin typeface="Comic Sans MS" pitchFamily="66" charset="0"/>
                <a:ea typeface="宋体" pitchFamily="2" charset="-122"/>
              </a:rPr>
              <a:t>UL</a:t>
            </a:r>
            <a:r>
              <a:rPr kumimoji="0" lang="zh-CN" altLang="en-US" sz="2800" b="0" dirty="0">
                <a:solidFill>
                  <a:srgbClr val="000000"/>
                </a:solidFill>
                <a:latin typeface="Comic Sans MS" pitchFamily="66" charset="0"/>
                <a:ea typeface="宋体" pitchFamily="2" charset="-122"/>
              </a:rPr>
              <a:t>）主要制定安全标准 </a:t>
            </a:r>
            <a:r>
              <a:rPr kumimoji="0" lang="zh-CN" altLang="en-US" sz="2800" b="0" dirty="0">
                <a:solidFill>
                  <a:srgbClr val="000000"/>
                </a:solidFill>
                <a:latin typeface="Comic Sans MS" pitchFamily="66" charset="0"/>
                <a:ea typeface="黑体" pitchFamily="49" charset="-122"/>
              </a:rPr>
              <a:t>。 </a:t>
            </a:r>
          </a:p>
        </p:txBody>
      </p:sp>
      <p:sp>
        <p:nvSpPr>
          <p:cNvPr id="157700" name="Rectangle 4"/>
          <p:cNvSpPr>
            <a:spLocks noChangeArrowheads="1"/>
          </p:cNvSpPr>
          <p:nvPr/>
        </p:nvSpPr>
        <p:spPr bwMode="auto">
          <a:xfrm>
            <a:off x="248053" y="2793209"/>
            <a:ext cx="91440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b="1">
                <a:solidFill>
                  <a:schemeClr val="tx1"/>
                </a:solidFill>
                <a:latin typeface="Gulim" pitchFamily="34" charset="-127"/>
                <a:ea typeface="Gulim" pitchFamily="34" charset="-127"/>
              </a:defRPr>
            </a:lvl1pPr>
            <a:lvl2pPr marL="742950" indent="-285750" eaLnBrk="0" hangingPunct="0">
              <a:defRPr kumimoji="1" sz="1000" b="1">
                <a:solidFill>
                  <a:schemeClr val="tx1"/>
                </a:solidFill>
                <a:latin typeface="Gulim" pitchFamily="34" charset="-127"/>
                <a:ea typeface="Gulim" pitchFamily="34" charset="-127"/>
              </a:defRPr>
            </a:lvl2pPr>
            <a:lvl3pPr marL="1143000" indent="-228600" eaLnBrk="0" hangingPunct="0">
              <a:defRPr kumimoji="1" sz="1000" b="1">
                <a:solidFill>
                  <a:schemeClr val="tx1"/>
                </a:solidFill>
                <a:latin typeface="Gulim" pitchFamily="34" charset="-127"/>
                <a:ea typeface="Gulim" pitchFamily="34" charset="-127"/>
              </a:defRPr>
            </a:lvl3pPr>
            <a:lvl4pPr marL="1600200" indent="-228600" eaLnBrk="0" hangingPunct="0">
              <a:defRPr kumimoji="1" sz="1000" b="1">
                <a:solidFill>
                  <a:schemeClr val="tx1"/>
                </a:solidFill>
                <a:latin typeface="Gulim" pitchFamily="34" charset="-127"/>
                <a:ea typeface="Gulim" pitchFamily="34" charset="-127"/>
              </a:defRPr>
            </a:lvl4pPr>
            <a:lvl5pPr marL="2057400" indent="-228600" eaLnBrk="0" hangingPunct="0">
              <a:defRPr kumimoji="1" sz="1000" b="1">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9pPr>
          </a:lstStyle>
          <a:p>
            <a:pPr algn="l" eaLnBrk="1" latinLnBrk="0" hangingPunct="1">
              <a:lnSpc>
                <a:spcPct val="100000"/>
              </a:lnSpc>
              <a:spcBef>
                <a:spcPct val="0"/>
              </a:spcBef>
              <a:buClrTx/>
              <a:buFontTx/>
              <a:buNone/>
            </a:pPr>
            <a:r>
              <a:rPr kumimoji="0" lang="zh-CN" altLang="en-US" sz="3200" b="0" dirty="0" smtClean="0">
                <a:solidFill>
                  <a:srgbClr val="3333FF"/>
                </a:solidFill>
                <a:latin typeface="Times New Roman" pitchFamily="18" charset="0"/>
                <a:ea typeface="黑体" pitchFamily="49" charset="-122"/>
              </a:rPr>
              <a:t>英国标准学会</a:t>
            </a:r>
            <a:r>
              <a:rPr kumimoji="0" lang="zh-CN" altLang="en-US" sz="2400" b="0" dirty="0" smtClean="0">
                <a:latin typeface="Times New Roman" pitchFamily="18" charset="0"/>
                <a:ea typeface="宋体" pitchFamily="2" charset="-122"/>
              </a:rPr>
              <a:t> </a:t>
            </a:r>
            <a:r>
              <a:rPr kumimoji="0" lang="zh-CN" altLang="en-US" sz="2400" b="0" dirty="0">
                <a:solidFill>
                  <a:srgbClr val="000000"/>
                </a:solidFill>
                <a:latin typeface="Comic Sans MS" pitchFamily="66" charset="0"/>
                <a:ea typeface="宋体" pitchFamily="2" charset="-122"/>
              </a:rPr>
              <a:t>（</a:t>
            </a:r>
            <a:r>
              <a:rPr kumimoji="0" lang="en-US" altLang="zh-CN" sz="2400" dirty="0">
                <a:solidFill>
                  <a:srgbClr val="000000"/>
                </a:solidFill>
                <a:latin typeface="Comic Sans MS" pitchFamily="66" charset="0"/>
                <a:ea typeface="宋体" pitchFamily="2" charset="-122"/>
              </a:rPr>
              <a:t>British Standards Institution</a:t>
            </a:r>
            <a:r>
              <a:rPr kumimoji="0" lang="en-US" altLang="zh-CN" sz="2400" b="0" dirty="0">
                <a:latin typeface="Times New Roman" pitchFamily="18" charset="0"/>
                <a:ea typeface="宋体" pitchFamily="2" charset="-122"/>
              </a:rPr>
              <a:t> </a:t>
            </a:r>
            <a:r>
              <a:rPr kumimoji="0" lang="en-US" altLang="zh-CN" sz="2800" b="0" dirty="0">
                <a:solidFill>
                  <a:srgbClr val="000000"/>
                </a:solidFill>
                <a:latin typeface="Times New Roman" pitchFamily="18" charset="0"/>
                <a:ea typeface="宋体" pitchFamily="2" charset="-122"/>
              </a:rPr>
              <a:t>-</a:t>
            </a:r>
            <a:r>
              <a:rPr kumimoji="0" lang="en-US" altLang="zh-CN" sz="2800" b="0" dirty="0">
                <a:solidFill>
                  <a:srgbClr val="3333FF"/>
                </a:solidFill>
                <a:latin typeface="Comic Sans MS" pitchFamily="66" charset="0"/>
                <a:ea typeface="宋体" pitchFamily="2" charset="-122"/>
              </a:rPr>
              <a:t>BSI</a:t>
            </a:r>
            <a:r>
              <a:rPr kumimoji="0" lang="zh-CN" altLang="en-US" sz="2800" b="0" dirty="0">
                <a:solidFill>
                  <a:srgbClr val="000000"/>
                </a:solidFill>
                <a:latin typeface="Comic Sans MS" pitchFamily="66" charset="0"/>
                <a:ea typeface="宋体" pitchFamily="2" charset="-122"/>
              </a:rPr>
              <a:t>）</a:t>
            </a:r>
            <a:r>
              <a:rPr kumimoji="0" lang="zh-CN" altLang="en-US" sz="2800" b="0" dirty="0">
                <a:solidFill>
                  <a:srgbClr val="000000"/>
                </a:solidFill>
                <a:latin typeface="Comic Sans MS" pitchFamily="66" charset="0"/>
                <a:ea typeface="黑体" pitchFamily="49" charset="-122"/>
              </a:rPr>
              <a:t>。 </a:t>
            </a:r>
          </a:p>
        </p:txBody>
      </p:sp>
      <p:sp>
        <p:nvSpPr>
          <p:cNvPr id="157701" name="Rectangle 5"/>
          <p:cNvSpPr>
            <a:spLocks noChangeArrowheads="1"/>
          </p:cNvSpPr>
          <p:nvPr/>
        </p:nvSpPr>
        <p:spPr bwMode="auto">
          <a:xfrm>
            <a:off x="248053" y="3829846"/>
            <a:ext cx="91440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b="1">
                <a:solidFill>
                  <a:schemeClr val="tx1"/>
                </a:solidFill>
                <a:latin typeface="Gulim" pitchFamily="34" charset="-127"/>
                <a:ea typeface="Gulim" pitchFamily="34" charset="-127"/>
              </a:defRPr>
            </a:lvl1pPr>
            <a:lvl2pPr marL="742950" indent="-285750" eaLnBrk="0" hangingPunct="0">
              <a:defRPr kumimoji="1" sz="1000" b="1">
                <a:solidFill>
                  <a:schemeClr val="tx1"/>
                </a:solidFill>
                <a:latin typeface="Gulim" pitchFamily="34" charset="-127"/>
                <a:ea typeface="Gulim" pitchFamily="34" charset="-127"/>
              </a:defRPr>
            </a:lvl2pPr>
            <a:lvl3pPr marL="1143000" indent="-228600" eaLnBrk="0" hangingPunct="0">
              <a:defRPr kumimoji="1" sz="1000" b="1">
                <a:solidFill>
                  <a:schemeClr val="tx1"/>
                </a:solidFill>
                <a:latin typeface="Gulim" pitchFamily="34" charset="-127"/>
                <a:ea typeface="Gulim" pitchFamily="34" charset="-127"/>
              </a:defRPr>
            </a:lvl3pPr>
            <a:lvl4pPr marL="1600200" indent="-228600" eaLnBrk="0" hangingPunct="0">
              <a:defRPr kumimoji="1" sz="1000" b="1">
                <a:solidFill>
                  <a:schemeClr val="tx1"/>
                </a:solidFill>
                <a:latin typeface="Gulim" pitchFamily="34" charset="-127"/>
                <a:ea typeface="Gulim" pitchFamily="34" charset="-127"/>
              </a:defRPr>
            </a:lvl4pPr>
            <a:lvl5pPr marL="2057400" indent="-228600" eaLnBrk="0" hangingPunct="0">
              <a:defRPr kumimoji="1" sz="1000" b="1">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9pPr>
          </a:lstStyle>
          <a:p>
            <a:pPr algn="l" eaLnBrk="1" latinLnBrk="0" hangingPunct="1">
              <a:lnSpc>
                <a:spcPct val="100000"/>
              </a:lnSpc>
              <a:spcBef>
                <a:spcPct val="0"/>
              </a:spcBef>
              <a:buClrTx/>
              <a:buFontTx/>
              <a:buNone/>
            </a:pPr>
            <a:r>
              <a:rPr kumimoji="0" lang="zh-CN" altLang="en-US" sz="3200" b="0" dirty="0" smtClean="0">
                <a:solidFill>
                  <a:srgbClr val="3333FF"/>
                </a:solidFill>
                <a:latin typeface="Times New Roman" pitchFamily="18" charset="0"/>
                <a:ea typeface="黑体" pitchFamily="49" charset="-122"/>
              </a:rPr>
              <a:t>德国</a:t>
            </a:r>
            <a:r>
              <a:rPr kumimoji="0" lang="zh-CN" altLang="en-US" sz="3200" b="0" dirty="0">
                <a:solidFill>
                  <a:srgbClr val="3333FF"/>
                </a:solidFill>
                <a:latin typeface="Times New Roman" pitchFamily="18" charset="0"/>
                <a:ea typeface="黑体" pitchFamily="49" charset="-122"/>
              </a:rPr>
              <a:t>标准化学会</a:t>
            </a:r>
            <a:r>
              <a:rPr kumimoji="0" lang="zh-CN" altLang="en-US" sz="2400" b="0" dirty="0">
                <a:latin typeface="Times New Roman" pitchFamily="18" charset="0"/>
                <a:ea typeface="宋体" pitchFamily="2" charset="-122"/>
              </a:rPr>
              <a:t> </a:t>
            </a:r>
            <a:r>
              <a:rPr kumimoji="0" lang="zh-CN" altLang="en-US" sz="2400" b="0" dirty="0">
                <a:solidFill>
                  <a:srgbClr val="000000"/>
                </a:solidFill>
                <a:latin typeface="Comic Sans MS" pitchFamily="66" charset="0"/>
                <a:ea typeface="宋体" pitchFamily="2" charset="-122"/>
              </a:rPr>
              <a:t>（</a:t>
            </a:r>
            <a:r>
              <a:rPr kumimoji="0" lang="en-US" altLang="zh-CN" sz="2800" dirty="0" err="1">
                <a:solidFill>
                  <a:srgbClr val="000000"/>
                </a:solidFill>
                <a:latin typeface="Comic Sans MS" pitchFamily="66" charset="0"/>
                <a:ea typeface="宋体" pitchFamily="2" charset="-122"/>
              </a:rPr>
              <a:t>Deutsches</a:t>
            </a:r>
            <a:r>
              <a:rPr kumimoji="0" lang="en-US" altLang="zh-CN" sz="2800" dirty="0">
                <a:solidFill>
                  <a:srgbClr val="000000"/>
                </a:solidFill>
                <a:latin typeface="Comic Sans MS" pitchFamily="66" charset="0"/>
                <a:ea typeface="宋体" pitchFamily="2" charset="-122"/>
              </a:rPr>
              <a:t> </a:t>
            </a:r>
            <a:r>
              <a:rPr kumimoji="0" lang="en-US" altLang="zh-CN" sz="2800" dirty="0" err="1">
                <a:solidFill>
                  <a:srgbClr val="000000"/>
                </a:solidFill>
                <a:latin typeface="Comic Sans MS" pitchFamily="66" charset="0"/>
                <a:ea typeface="宋体" pitchFamily="2" charset="-122"/>
              </a:rPr>
              <a:t>Institut</a:t>
            </a:r>
            <a:r>
              <a:rPr kumimoji="0" lang="en-US" altLang="zh-CN" sz="2800" dirty="0">
                <a:solidFill>
                  <a:srgbClr val="000000"/>
                </a:solidFill>
                <a:latin typeface="Comic Sans MS" pitchFamily="66" charset="0"/>
                <a:ea typeface="宋体" pitchFamily="2" charset="-122"/>
              </a:rPr>
              <a:t> fur </a:t>
            </a:r>
            <a:r>
              <a:rPr kumimoji="0" lang="en-US" altLang="zh-CN" sz="2800" dirty="0" err="1">
                <a:solidFill>
                  <a:srgbClr val="000000"/>
                </a:solidFill>
                <a:latin typeface="Comic Sans MS" pitchFamily="66" charset="0"/>
                <a:ea typeface="宋体" pitchFamily="2" charset="-122"/>
              </a:rPr>
              <a:t>Normung</a:t>
            </a:r>
            <a:r>
              <a:rPr kumimoji="0" lang="en-US" altLang="zh-CN" sz="2400" b="0" dirty="0">
                <a:latin typeface="Times New Roman" pitchFamily="18" charset="0"/>
                <a:ea typeface="宋体" pitchFamily="2" charset="-122"/>
              </a:rPr>
              <a:t> </a:t>
            </a:r>
            <a:r>
              <a:rPr kumimoji="0" lang="en-US" altLang="zh-CN" sz="2800" b="0" dirty="0">
                <a:solidFill>
                  <a:srgbClr val="000000"/>
                </a:solidFill>
                <a:latin typeface="Times New Roman" pitchFamily="18" charset="0"/>
                <a:ea typeface="宋体" pitchFamily="2" charset="-122"/>
              </a:rPr>
              <a:t>-</a:t>
            </a:r>
            <a:r>
              <a:rPr kumimoji="0" lang="en-US" altLang="zh-CN" sz="2800" b="0" dirty="0">
                <a:solidFill>
                  <a:srgbClr val="3333FF"/>
                </a:solidFill>
                <a:latin typeface="Comic Sans MS" pitchFamily="66" charset="0"/>
                <a:ea typeface="宋体" pitchFamily="2" charset="-122"/>
              </a:rPr>
              <a:t>DIN</a:t>
            </a:r>
            <a:r>
              <a:rPr kumimoji="0" lang="zh-CN" altLang="en-US" sz="2800" b="0" dirty="0">
                <a:solidFill>
                  <a:srgbClr val="000000"/>
                </a:solidFill>
                <a:latin typeface="Comic Sans MS" pitchFamily="66" charset="0"/>
                <a:ea typeface="宋体" pitchFamily="2" charset="-122"/>
              </a:rPr>
              <a:t>）</a:t>
            </a:r>
            <a:r>
              <a:rPr kumimoji="0" lang="zh-CN" altLang="en-US" sz="2800" b="0" dirty="0">
                <a:solidFill>
                  <a:srgbClr val="000000"/>
                </a:solidFill>
                <a:latin typeface="Comic Sans MS" pitchFamily="66" charset="0"/>
                <a:ea typeface="黑体" pitchFamily="49" charset="-122"/>
              </a:rPr>
              <a:t>。 </a:t>
            </a:r>
          </a:p>
        </p:txBody>
      </p:sp>
      <p:sp>
        <p:nvSpPr>
          <p:cNvPr id="157702" name="Rectangle 6"/>
          <p:cNvSpPr>
            <a:spLocks noChangeArrowheads="1"/>
          </p:cNvSpPr>
          <p:nvPr/>
        </p:nvSpPr>
        <p:spPr bwMode="auto">
          <a:xfrm>
            <a:off x="309378" y="4998245"/>
            <a:ext cx="91440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b="1">
                <a:solidFill>
                  <a:schemeClr val="tx1"/>
                </a:solidFill>
                <a:latin typeface="Gulim" pitchFamily="34" charset="-127"/>
                <a:ea typeface="Gulim" pitchFamily="34" charset="-127"/>
              </a:defRPr>
            </a:lvl1pPr>
            <a:lvl2pPr marL="742950" indent="-285750" eaLnBrk="0" hangingPunct="0">
              <a:defRPr kumimoji="1" sz="1000" b="1">
                <a:solidFill>
                  <a:schemeClr val="tx1"/>
                </a:solidFill>
                <a:latin typeface="Gulim" pitchFamily="34" charset="-127"/>
                <a:ea typeface="Gulim" pitchFamily="34" charset="-127"/>
              </a:defRPr>
            </a:lvl2pPr>
            <a:lvl3pPr marL="1143000" indent="-228600" eaLnBrk="0" hangingPunct="0">
              <a:defRPr kumimoji="1" sz="1000" b="1">
                <a:solidFill>
                  <a:schemeClr val="tx1"/>
                </a:solidFill>
                <a:latin typeface="Gulim" pitchFamily="34" charset="-127"/>
                <a:ea typeface="Gulim" pitchFamily="34" charset="-127"/>
              </a:defRPr>
            </a:lvl3pPr>
            <a:lvl4pPr marL="1600200" indent="-228600" eaLnBrk="0" hangingPunct="0">
              <a:defRPr kumimoji="1" sz="1000" b="1">
                <a:solidFill>
                  <a:schemeClr val="tx1"/>
                </a:solidFill>
                <a:latin typeface="Gulim" pitchFamily="34" charset="-127"/>
                <a:ea typeface="Gulim" pitchFamily="34" charset="-127"/>
              </a:defRPr>
            </a:lvl4pPr>
            <a:lvl5pPr marL="2057400" indent="-228600" eaLnBrk="0" hangingPunct="0">
              <a:defRPr kumimoji="1" sz="1000" b="1">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9pPr>
          </a:lstStyle>
          <a:p>
            <a:pPr algn="l" eaLnBrk="1" latinLnBrk="0" hangingPunct="1">
              <a:lnSpc>
                <a:spcPct val="100000"/>
              </a:lnSpc>
              <a:spcBef>
                <a:spcPct val="0"/>
              </a:spcBef>
              <a:buClrTx/>
              <a:buFontTx/>
              <a:buNone/>
            </a:pPr>
            <a:r>
              <a:rPr kumimoji="0" lang="en-US" altLang="zh-CN" sz="3200" b="0" dirty="0" smtClean="0">
                <a:solidFill>
                  <a:srgbClr val="3333FF"/>
                </a:solidFill>
                <a:latin typeface="黑体" pitchFamily="49" charset="-122"/>
                <a:ea typeface="黑体" pitchFamily="49" charset="-122"/>
              </a:rPr>
              <a:t>(</a:t>
            </a:r>
            <a:r>
              <a:rPr kumimoji="0" lang="zh-CN" altLang="en-US" sz="3200" b="0" dirty="0" smtClean="0">
                <a:solidFill>
                  <a:srgbClr val="3333FF"/>
                </a:solidFill>
                <a:latin typeface="Times New Roman" pitchFamily="18" charset="0"/>
                <a:ea typeface="黑体" pitchFamily="49" charset="-122"/>
              </a:rPr>
              <a:t>法国</a:t>
            </a:r>
            <a:r>
              <a:rPr kumimoji="0" lang="zh-CN" altLang="en-US" sz="3200" b="0" dirty="0">
                <a:solidFill>
                  <a:srgbClr val="3333FF"/>
                </a:solidFill>
                <a:latin typeface="Times New Roman" pitchFamily="18" charset="0"/>
                <a:ea typeface="黑体" pitchFamily="49" charset="-122"/>
              </a:rPr>
              <a:t>标准化学会</a:t>
            </a:r>
            <a:r>
              <a:rPr kumimoji="0" lang="zh-CN" altLang="en-US" sz="2400" b="0" dirty="0">
                <a:latin typeface="Times New Roman" pitchFamily="18" charset="0"/>
                <a:ea typeface="宋体" pitchFamily="2" charset="-122"/>
              </a:rPr>
              <a:t> </a:t>
            </a:r>
            <a:r>
              <a:rPr kumimoji="0" lang="zh-CN" altLang="en-US" sz="2400" b="0" dirty="0">
                <a:solidFill>
                  <a:srgbClr val="000000"/>
                </a:solidFill>
                <a:latin typeface="Comic Sans MS" pitchFamily="66" charset="0"/>
                <a:ea typeface="宋体" pitchFamily="2" charset="-122"/>
              </a:rPr>
              <a:t>（</a:t>
            </a:r>
            <a:r>
              <a:rPr kumimoji="0" lang="en-US" altLang="zh-CN" sz="2800" dirty="0">
                <a:solidFill>
                  <a:srgbClr val="000000"/>
                </a:solidFill>
                <a:latin typeface="Comic Sans MS" pitchFamily="66" charset="0"/>
                <a:ea typeface="宋体" pitchFamily="2" charset="-122"/>
              </a:rPr>
              <a:t>Association </a:t>
            </a:r>
            <a:r>
              <a:rPr kumimoji="0" lang="en-US" altLang="zh-CN" sz="2800" dirty="0" err="1">
                <a:solidFill>
                  <a:srgbClr val="000000"/>
                </a:solidFill>
                <a:latin typeface="Comic Sans MS" pitchFamily="66" charset="0"/>
                <a:ea typeface="宋体" pitchFamily="2" charset="-122"/>
              </a:rPr>
              <a:t>Francaise</a:t>
            </a:r>
            <a:r>
              <a:rPr kumimoji="0" lang="en-US" altLang="zh-CN" sz="2800" dirty="0">
                <a:solidFill>
                  <a:srgbClr val="000000"/>
                </a:solidFill>
                <a:latin typeface="Comic Sans MS" pitchFamily="66" charset="0"/>
                <a:ea typeface="宋体" pitchFamily="2" charset="-122"/>
              </a:rPr>
              <a:t> de </a:t>
            </a:r>
            <a:r>
              <a:rPr kumimoji="0" lang="en-US" altLang="zh-CN" sz="2800" dirty="0" err="1">
                <a:solidFill>
                  <a:srgbClr val="000000"/>
                </a:solidFill>
                <a:latin typeface="Comic Sans MS" pitchFamily="66" charset="0"/>
                <a:ea typeface="宋体" pitchFamily="2" charset="-122"/>
              </a:rPr>
              <a:t>Normalisation</a:t>
            </a:r>
            <a:r>
              <a:rPr kumimoji="0" lang="en-US" altLang="zh-CN" sz="2400" b="0" dirty="0">
                <a:latin typeface="Times New Roman" pitchFamily="18" charset="0"/>
                <a:ea typeface="宋体" pitchFamily="2" charset="-122"/>
              </a:rPr>
              <a:t> </a:t>
            </a:r>
            <a:r>
              <a:rPr kumimoji="0" lang="en-US" altLang="zh-CN" sz="2800" b="0" dirty="0">
                <a:solidFill>
                  <a:srgbClr val="000000"/>
                </a:solidFill>
                <a:latin typeface="Times New Roman" pitchFamily="18" charset="0"/>
                <a:ea typeface="宋体" pitchFamily="2" charset="-122"/>
              </a:rPr>
              <a:t>-</a:t>
            </a:r>
            <a:r>
              <a:rPr kumimoji="0" lang="en-US" altLang="zh-CN" sz="2800" b="0" dirty="0">
                <a:solidFill>
                  <a:srgbClr val="3333FF"/>
                </a:solidFill>
                <a:latin typeface="Comic Sans MS" pitchFamily="66" charset="0"/>
                <a:ea typeface="宋体" pitchFamily="2" charset="-122"/>
              </a:rPr>
              <a:t>AFNOR</a:t>
            </a:r>
            <a:r>
              <a:rPr kumimoji="0" lang="zh-CN" altLang="en-US" sz="2800" b="0" dirty="0">
                <a:solidFill>
                  <a:srgbClr val="000000"/>
                </a:solidFill>
                <a:latin typeface="Comic Sans MS" pitchFamily="66" charset="0"/>
                <a:ea typeface="宋体" pitchFamily="2" charset="-122"/>
              </a:rPr>
              <a:t>）</a:t>
            </a:r>
            <a:r>
              <a:rPr kumimoji="0" lang="zh-CN" altLang="en-US" sz="2800" b="0" dirty="0">
                <a:solidFill>
                  <a:srgbClr val="000000"/>
                </a:solidFill>
                <a:latin typeface="Comic Sans MS" pitchFamily="66" charset="0"/>
                <a:ea typeface="黑体" pitchFamily="49" charset="-122"/>
              </a:rPr>
              <a:t>。 </a:t>
            </a:r>
          </a:p>
        </p:txBody>
      </p:sp>
    </p:spTree>
    <p:extLst>
      <p:ext uri="{BB962C8B-B14F-4D97-AF65-F5344CB8AC3E}">
        <p14:creationId xmlns:p14="http://schemas.microsoft.com/office/powerpoint/2010/main" val="3872492887"/>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152640" y="692150"/>
            <a:ext cx="859536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b="1">
                <a:solidFill>
                  <a:schemeClr val="tx1"/>
                </a:solidFill>
                <a:latin typeface="Gulim" pitchFamily="34" charset="-127"/>
                <a:ea typeface="Gulim" pitchFamily="34" charset="-127"/>
              </a:defRPr>
            </a:lvl1pPr>
            <a:lvl2pPr marL="742950" indent="-285750" eaLnBrk="0" hangingPunct="0">
              <a:defRPr kumimoji="1" sz="1000" b="1">
                <a:solidFill>
                  <a:schemeClr val="tx1"/>
                </a:solidFill>
                <a:latin typeface="Gulim" pitchFamily="34" charset="-127"/>
                <a:ea typeface="Gulim" pitchFamily="34" charset="-127"/>
              </a:defRPr>
            </a:lvl2pPr>
            <a:lvl3pPr marL="1143000" indent="-228600" eaLnBrk="0" hangingPunct="0">
              <a:defRPr kumimoji="1" sz="1000" b="1">
                <a:solidFill>
                  <a:schemeClr val="tx1"/>
                </a:solidFill>
                <a:latin typeface="Gulim" pitchFamily="34" charset="-127"/>
                <a:ea typeface="Gulim" pitchFamily="34" charset="-127"/>
              </a:defRPr>
            </a:lvl3pPr>
            <a:lvl4pPr marL="1600200" indent="-228600" eaLnBrk="0" hangingPunct="0">
              <a:defRPr kumimoji="1" sz="1000" b="1">
                <a:solidFill>
                  <a:schemeClr val="tx1"/>
                </a:solidFill>
                <a:latin typeface="Gulim" pitchFamily="34" charset="-127"/>
                <a:ea typeface="Gulim" pitchFamily="34" charset="-127"/>
              </a:defRPr>
            </a:lvl4pPr>
            <a:lvl5pPr marL="2057400" indent="-228600" eaLnBrk="0" hangingPunct="0">
              <a:defRPr kumimoji="1" sz="1000" b="1">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9pPr>
          </a:lstStyle>
          <a:p>
            <a:pPr algn="l" eaLnBrk="1" latinLnBrk="0" hangingPunct="1">
              <a:lnSpc>
                <a:spcPct val="100000"/>
              </a:lnSpc>
              <a:spcBef>
                <a:spcPct val="0"/>
              </a:spcBef>
              <a:buClrTx/>
              <a:buFontTx/>
              <a:buNone/>
            </a:pPr>
            <a:r>
              <a:rPr kumimoji="0" lang="zh-CN" altLang="en-US" sz="3200" b="0" dirty="0" smtClean="0">
                <a:solidFill>
                  <a:srgbClr val="3333FF"/>
                </a:solidFill>
                <a:latin typeface="黑体" pitchFamily="49" charset="-122"/>
                <a:ea typeface="黑体" pitchFamily="49" charset="-122"/>
              </a:rPr>
              <a:t>美国国家标准学会</a:t>
            </a:r>
            <a:r>
              <a:rPr kumimoji="0" lang="zh-CN" altLang="en-US" sz="2400" b="0" dirty="0">
                <a:solidFill>
                  <a:srgbClr val="000000"/>
                </a:solidFill>
                <a:latin typeface="Comic Sans MS" pitchFamily="66" charset="0"/>
                <a:ea typeface="宋体" pitchFamily="2" charset="-122"/>
              </a:rPr>
              <a:t>（</a:t>
            </a:r>
            <a:r>
              <a:rPr kumimoji="0" lang="en-US" altLang="zh-CN" sz="2400" b="0" dirty="0">
                <a:solidFill>
                  <a:srgbClr val="000000"/>
                </a:solidFill>
                <a:latin typeface="Comic Sans MS" pitchFamily="66" charset="0"/>
                <a:ea typeface="宋体" pitchFamily="2" charset="-122"/>
              </a:rPr>
              <a:t>American National Standards Institute: </a:t>
            </a:r>
            <a:r>
              <a:rPr kumimoji="0" lang="en-US" altLang="zh-CN" sz="2400" b="0" dirty="0">
                <a:solidFill>
                  <a:srgbClr val="3333FF"/>
                </a:solidFill>
                <a:latin typeface="Comic Sans MS" pitchFamily="66" charset="0"/>
                <a:ea typeface="宋体" pitchFamily="2" charset="-122"/>
              </a:rPr>
              <a:t>ANSI</a:t>
            </a:r>
            <a:r>
              <a:rPr kumimoji="0" lang="zh-CN" altLang="en-US" sz="2400" b="0" dirty="0">
                <a:solidFill>
                  <a:srgbClr val="000000"/>
                </a:solidFill>
                <a:latin typeface="Comic Sans MS" pitchFamily="66" charset="0"/>
                <a:ea typeface="宋体" pitchFamily="2" charset="-122"/>
              </a:rPr>
              <a:t>） </a:t>
            </a:r>
            <a:r>
              <a:rPr kumimoji="0" lang="zh-CN" altLang="en-US" sz="3200" b="0" dirty="0">
                <a:solidFill>
                  <a:srgbClr val="000000"/>
                </a:solidFill>
                <a:latin typeface="Comic Sans MS" pitchFamily="66" charset="0"/>
                <a:ea typeface="黑体" pitchFamily="49" charset="-122"/>
              </a:rPr>
              <a:t>。 </a:t>
            </a:r>
          </a:p>
        </p:txBody>
      </p:sp>
      <p:sp>
        <p:nvSpPr>
          <p:cNvPr id="154627" name="Rectangle 3"/>
          <p:cNvSpPr>
            <a:spLocks noChangeArrowheads="1"/>
          </p:cNvSpPr>
          <p:nvPr/>
        </p:nvSpPr>
        <p:spPr bwMode="auto">
          <a:xfrm>
            <a:off x="152638" y="1728788"/>
            <a:ext cx="8811361"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b="1">
                <a:solidFill>
                  <a:schemeClr val="tx1"/>
                </a:solidFill>
                <a:latin typeface="Gulim" pitchFamily="34" charset="-127"/>
                <a:ea typeface="Gulim" pitchFamily="34" charset="-127"/>
              </a:defRPr>
            </a:lvl1pPr>
            <a:lvl2pPr marL="742950" indent="-285750" eaLnBrk="0" hangingPunct="0">
              <a:defRPr kumimoji="1" sz="1000" b="1">
                <a:solidFill>
                  <a:schemeClr val="tx1"/>
                </a:solidFill>
                <a:latin typeface="Gulim" pitchFamily="34" charset="-127"/>
                <a:ea typeface="Gulim" pitchFamily="34" charset="-127"/>
              </a:defRPr>
            </a:lvl2pPr>
            <a:lvl3pPr marL="1143000" indent="-228600" eaLnBrk="0" hangingPunct="0">
              <a:defRPr kumimoji="1" sz="1000" b="1">
                <a:solidFill>
                  <a:schemeClr val="tx1"/>
                </a:solidFill>
                <a:latin typeface="Gulim" pitchFamily="34" charset="-127"/>
                <a:ea typeface="Gulim" pitchFamily="34" charset="-127"/>
              </a:defRPr>
            </a:lvl3pPr>
            <a:lvl4pPr marL="1600200" indent="-228600" eaLnBrk="0" hangingPunct="0">
              <a:defRPr kumimoji="1" sz="1000" b="1">
                <a:solidFill>
                  <a:schemeClr val="tx1"/>
                </a:solidFill>
                <a:latin typeface="Gulim" pitchFamily="34" charset="-127"/>
                <a:ea typeface="Gulim" pitchFamily="34" charset="-127"/>
              </a:defRPr>
            </a:lvl4pPr>
            <a:lvl5pPr marL="2057400" indent="-228600" eaLnBrk="0" hangingPunct="0">
              <a:defRPr kumimoji="1" sz="1000" b="1">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9pPr>
          </a:lstStyle>
          <a:p>
            <a:pPr algn="l" eaLnBrk="1" latinLnBrk="0" hangingPunct="1">
              <a:lnSpc>
                <a:spcPct val="100000"/>
              </a:lnSpc>
              <a:spcBef>
                <a:spcPct val="0"/>
              </a:spcBef>
              <a:buClrTx/>
              <a:buFontTx/>
              <a:buNone/>
            </a:pPr>
            <a:r>
              <a:rPr kumimoji="0" lang="zh-CN" altLang="en-US" sz="3200" b="0" dirty="0">
                <a:solidFill>
                  <a:srgbClr val="000000"/>
                </a:solidFill>
                <a:latin typeface="黑体" pitchFamily="49" charset="-122"/>
                <a:ea typeface="黑体" pitchFamily="49" charset="-122"/>
              </a:rPr>
              <a:t>美国国家标准学会是非赢利性质的民间标准化团体，但它实 际上已成为美国国家标准化中心，美国各界标准化活动都围绕它进行。通过它，使政府有关系统和民间系统相互配合，起到了政 府和民间标准化系统之间的桥梁作用。 </a:t>
            </a:r>
          </a:p>
        </p:txBody>
      </p:sp>
      <p:sp>
        <p:nvSpPr>
          <p:cNvPr id="154628" name="Rectangle 4"/>
          <p:cNvSpPr>
            <a:spLocks noChangeArrowheads="1"/>
          </p:cNvSpPr>
          <p:nvPr/>
        </p:nvSpPr>
        <p:spPr bwMode="auto">
          <a:xfrm>
            <a:off x="152639" y="3933057"/>
            <a:ext cx="8878577" cy="239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b="1">
                <a:solidFill>
                  <a:schemeClr val="tx1"/>
                </a:solidFill>
                <a:latin typeface="Gulim" pitchFamily="34" charset="-127"/>
                <a:ea typeface="Gulim" pitchFamily="34" charset="-127"/>
              </a:defRPr>
            </a:lvl1pPr>
            <a:lvl2pPr marL="742950" indent="-285750" eaLnBrk="0" hangingPunct="0">
              <a:defRPr kumimoji="1" sz="1000" b="1">
                <a:solidFill>
                  <a:schemeClr val="tx1"/>
                </a:solidFill>
                <a:latin typeface="Gulim" pitchFamily="34" charset="-127"/>
                <a:ea typeface="Gulim" pitchFamily="34" charset="-127"/>
              </a:defRPr>
            </a:lvl2pPr>
            <a:lvl3pPr marL="1143000" indent="-228600" eaLnBrk="0" hangingPunct="0">
              <a:defRPr kumimoji="1" sz="1000" b="1">
                <a:solidFill>
                  <a:schemeClr val="tx1"/>
                </a:solidFill>
                <a:latin typeface="Gulim" pitchFamily="34" charset="-127"/>
                <a:ea typeface="Gulim" pitchFamily="34" charset="-127"/>
              </a:defRPr>
            </a:lvl3pPr>
            <a:lvl4pPr marL="1600200" indent="-228600" eaLnBrk="0" hangingPunct="0">
              <a:defRPr kumimoji="1" sz="1000" b="1">
                <a:solidFill>
                  <a:schemeClr val="tx1"/>
                </a:solidFill>
                <a:latin typeface="Gulim" pitchFamily="34" charset="-127"/>
                <a:ea typeface="Gulim" pitchFamily="34" charset="-127"/>
              </a:defRPr>
            </a:lvl4pPr>
            <a:lvl5pPr marL="2057400" indent="-228600" eaLnBrk="0" hangingPunct="0">
              <a:defRPr kumimoji="1" sz="1000" b="1">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kumimoji="1" sz="1000" b="1">
                <a:solidFill>
                  <a:schemeClr val="tx1"/>
                </a:solidFill>
                <a:latin typeface="Gulim" pitchFamily="34" charset="-127"/>
                <a:ea typeface="Gulim" pitchFamily="34" charset="-127"/>
              </a:defRPr>
            </a:lvl9pPr>
          </a:lstStyle>
          <a:p>
            <a:pPr algn="l" eaLnBrk="1" latinLnBrk="0" hangingPunct="1">
              <a:lnSpc>
                <a:spcPct val="100000"/>
              </a:lnSpc>
              <a:spcBef>
                <a:spcPct val="0"/>
              </a:spcBef>
              <a:buClrTx/>
              <a:buFontTx/>
              <a:buNone/>
            </a:pPr>
            <a:r>
              <a:rPr kumimoji="0" lang="en-US" altLang="zh-CN" sz="3200" b="0" dirty="0">
                <a:solidFill>
                  <a:srgbClr val="000000"/>
                </a:solidFill>
                <a:latin typeface="黑体" pitchFamily="49" charset="-122"/>
                <a:ea typeface="黑体" pitchFamily="49" charset="-122"/>
              </a:rPr>
              <a:t>ANSI</a:t>
            </a:r>
            <a:r>
              <a:rPr kumimoji="0" lang="zh-CN" altLang="en-US" sz="3200" b="0" dirty="0">
                <a:solidFill>
                  <a:srgbClr val="000000"/>
                </a:solidFill>
                <a:latin typeface="黑体" pitchFamily="49" charset="-122"/>
                <a:ea typeface="黑体" pitchFamily="49" charset="-122"/>
              </a:rPr>
              <a:t>协调并指导美国全国的标准化活动，给标准制定、研究 和使用单位以帮助，提供国内外标准化情报。同时，又起</a:t>
            </a:r>
            <a:r>
              <a:rPr kumimoji="0" lang="zh-CN" altLang="en-US" sz="3200" b="0">
                <a:solidFill>
                  <a:srgbClr val="000000"/>
                </a:solidFill>
                <a:latin typeface="黑体" pitchFamily="49" charset="-122"/>
                <a:ea typeface="黑体" pitchFamily="49" charset="-122"/>
              </a:rPr>
              <a:t>着</a:t>
            </a:r>
            <a:r>
              <a:rPr kumimoji="0" lang="zh-CN" altLang="en-US" sz="3200" b="0" smtClean="0">
                <a:solidFill>
                  <a:srgbClr val="000000"/>
                </a:solidFill>
                <a:latin typeface="黑体" pitchFamily="49" charset="-122"/>
                <a:ea typeface="黑体" pitchFamily="49" charset="-122"/>
              </a:rPr>
              <a:t>行政管理</a:t>
            </a:r>
            <a:r>
              <a:rPr kumimoji="0" lang="zh-CN" altLang="en-US" sz="3200" b="0" dirty="0">
                <a:solidFill>
                  <a:srgbClr val="000000"/>
                </a:solidFill>
                <a:latin typeface="黑体" pitchFamily="49" charset="-122"/>
                <a:ea typeface="黑体" pitchFamily="49" charset="-122"/>
              </a:rPr>
              <a:t>机关的作用。 </a:t>
            </a:r>
          </a:p>
        </p:txBody>
      </p:sp>
    </p:spTree>
    <p:extLst>
      <p:ext uri="{BB962C8B-B14F-4D97-AF65-F5344CB8AC3E}">
        <p14:creationId xmlns:p14="http://schemas.microsoft.com/office/powerpoint/2010/main" val="106387891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权利                                  义务</a:t>
            </a:r>
            <a:endParaRPr lang="zh-CN" altLang="en-US" dirty="0"/>
          </a:p>
        </p:txBody>
      </p:sp>
      <p:sp>
        <p:nvSpPr>
          <p:cNvPr id="3" name="内容占位符 2"/>
          <p:cNvSpPr>
            <a:spLocks noGrp="1"/>
          </p:cNvSpPr>
          <p:nvPr>
            <p:ph idx="1"/>
          </p:nvPr>
        </p:nvSpPr>
        <p:spPr>
          <a:xfrm>
            <a:off x="467544" y="1484784"/>
            <a:ext cx="8229600" cy="4525963"/>
          </a:xfrm>
        </p:spPr>
        <p:txBody>
          <a:bodyPr/>
          <a:lstStyle/>
          <a:p>
            <a:r>
              <a:rPr lang="zh-CN" altLang="en-US" dirty="0" smtClean="0"/>
              <a:t>专有利用发明的权利          缴纳年费</a:t>
            </a:r>
            <a:endParaRPr lang="en-US" altLang="zh-CN" dirty="0" smtClean="0"/>
          </a:p>
          <a:p>
            <a:r>
              <a:rPr lang="zh-CN" altLang="en-US" dirty="0" smtClean="0"/>
              <a:t>对侵权进行诉讼的权利       实施专利权</a:t>
            </a:r>
            <a:endParaRPr lang="en-US" altLang="zh-CN" dirty="0" smtClean="0"/>
          </a:p>
          <a:p>
            <a:r>
              <a:rPr lang="zh-CN" altLang="en-US" dirty="0" smtClean="0"/>
              <a:t>订立许可证贸易的权利</a:t>
            </a:r>
            <a:endParaRPr lang="en-US" altLang="zh-CN" dirty="0" smtClean="0"/>
          </a:p>
          <a:p>
            <a:r>
              <a:rPr lang="zh-CN" altLang="en-US" dirty="0" smtClean="0"/>
              <a:t>转让专利权的权利</a:t>
            </a:r>
            <a:endParaRPr lang="en-US" altLang="zh-CN" dirty="0" smtClean="0"/>
          </a:p>
          <a:p>
            <a:r>
              <a:rPr lang="zh-CN" altLang="en-US" dirty="0"/>
              <a:t>具有标记</a:t>
            </a:r>
            <a:r>
              <a:rPr lang="zh-CN" altLang="en-US" dirty="0" smtClean="0"/>
              <a:t>权</a:t>
            </a:r>
            <a:endParaRPr lang="en-US" altLang="zh-CN" dirty="0" smtClean="0"/>
          </a:p>
          <a:p>
            <a:r>
              <a:rPr lang="zh-CN" altLang="en-US" dirty="0" smtClean="0"/>
              <a:t>具有放弃权</a:t>
            </a:r>
            <a:endParaRPr lang="zh-CN" altLang="en-US" dirty="0"/>
          </a:p>
        </p:txBody>
      </p:sp>
    </p:spTree>
    <p:extLst>
      <p:ext uri="{BB962C8B-B14F-4D97-AF65-F5344CB8AC3E}">
        <p14:creationId xmlns:p14="http://schemas.microsoft.com/office/powerpoint/2010/main" val="95530813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71400"/>
            <a:ext cx="8229600" cy="1008112"/>
          </a:xfrm>
        </p:spPr>
        <p:txBody>
          <a:bodyPr/>
          <a:lstStyle/>
          <a:p>
            <a:r>
              <a:rPr lang="zh-CN" altLang="en-US" dirty="0" smtClean="0"/>
              <a:t>专利权的终止</a:t>
            </a:r>
            <a:endParaRPr lang="zh-CN" altLang="en-US" dirty="0"/>
          </a:p>
        </p:txBody>
      </p:sp>
      <p:sp>
        <p:nvSpPr>
          <p:cNvPr id="3" name="内容占位符 2"/>
          <p:cNvSpPr>
            <a:spLocks noGrp="1"/>
          </p:cNvSpPr>
          <p:nvPr>
            <p:ph idx="1"/>
          </p:nvPr>
        </p:nvSpPr>
        <p:spPr>
          <a:xfrm>
            <a:off x="395536" y="764704"/>
            <a:ext cx="8496944" cy="5616624"/>
          </a:xfrm>
        </p:spPr>
        <p:txBody>
          <a:bodyPr>
            <a:normAutofit fontScale="40000" lnSpcReduction="20000"/>
          </a:bodyPr>
          <a:lstStyle/>
          <a:p>
            <a:pPr marL="0" indent="0">
              <a:buNone/>
            </a:pPr>
            <a:r>
              <a:rPr lang="zh-CN" altLang="en-US" sz="4000" dirty="0"/>
              <a:t>专利权的终止是指期限届满，权利便依法终止。同时更多的专利权由于专利权人不愿维持，或者主动放弃而在期限届满前可能终止。专利权终止以后，受该项专利权保护的发明创造便成为全社会的财富。任何人都可以无偿的利用。专利权终止的情况主要有下列三种。</a:t>
            </a:r>
          </a:p>
          <a:p>
            <a:endParaRPr lang="zh-CN" altLang="en-US" dirty="0"/>
          </a:p>
          <a:p>
            <a:pPr marL="0" indent="0">
              <a:buNone/>
            </a:pPr>
            <a:r>
              <a:rPr lang="zh-CN" altLang="en-US" b="1" dirty="0" smtClean="0"/>
              <a:t>一 </a:t>
            </a:r>
            <a:r>
              <a:rPr lang="zh-CN" altLang="en-US" b="1" dirty="0"/>
              <a:t>期限届满终止发明专利权自申请日起算维持满</a:t>
            </a:r>
            <a:r>
              <a:rPr lang="en-US" altLang="zh-CN" b="1" dirty="0"/>
              <a:t>20</a:t>
            </a:r>
            <a:r>
              <a:rPr lang="zh-CN" altLang="en-US" b="1" dirty="0"/>
              <a:t>年，实用新型或者外观设计专利权自申请日长起维持满</a:t>
            </a:r>
            <a:r>
              <a:rPr lang="en-US" altLang="zh-CN" b="1" dirty="0"/>
              <a:t>10</a:t>
            </a:r>
            <a:r>
              <a:rPr lang="zh-CN" altLang="en-US" b="1" dirty="0"/>
              <a:t>年，依法终止。</a:t>
            </a:r>
          </a:p>
          <a:p>
            <a:endParaRPr lang="zh-CN" altLang="en-US" dirty="0"/>
          </a:p>
          <a:p>
            <a:r>
              <a:rPr lang="zh-CN" altLang="en-US" sz="3500" dirty="0"/>
              <a:t>　　专利权期限届满依法终止的，专利局应当通知专利权人，并在专利登记簿和专利公报上分别予以登记和公告。之后</a:t>
            </a:r>
            <a:r>
              <a:rPr lang="en-US" altLang="zh-CN" sz="3500" dirty="0"/>
              <a:t>,</a:t>
            </a:r>
            <a:r>
              <a:rPr lang="zh-CN" altLang="en-US" sz="3500" dirty="0"/>
              <a:t>将专利申请案卷存入失效案卷库管理，并且至少再保存</a:t>
            </a:r>
            <a:r>
              <a:rPr lang="en-US" altLang="zh-CN" sz="3500" dirty="0"/>
              <a:t>3</a:t>
            </a:r>
            <a:r>
              <a:rPr lang="zh-CN" altLang="en-US" sz="3500" dirty="0"/>
              <a:t>年。</a:t>
            </a:r>
          </a:p>
          <a:p>
            <a:endParaRPr lang="zh-CN" altLang="en-US" dirty="0"/>
          </a:p>
          <a:p>
            <a:pPr marL="0" indent="0">
              <a:buNone/>
            </a:pPr>
            <a:r>
              <a:rPr lang="zh-CN" altLang="en-US" b="1" dirty="0" smtClean="0"/>
              <a:t>二没有</a:t>
            </a:r>
            <a:r>
              <a:rPr lang="zh-CN" altLang="en-US" b="1" dirty="0"/>
              <a:t>按照规定缴纳年费的</a:t>
            </a:r>
            <a:r>
              <a:rPr lang="zh-CN" altLang="en-US" b="1" dirty="0" smtClean="0"/>
              <a:t>终止</a:t>
            </a:r>
            <a:endParaRPr lang="en-US" altLang="zh-CN" b="1" dirty="0" smtClean="0"/>
          </a:p>
          <a:p>
            <a:r>
              <a:rPr lang="zh-CN" altLang="en-US" sz="3500" dirty="0"/>
              <a:t>专利局发出缴费通知书，通知专利权人补缴本年度的年费及滞纳金后，专利权人在专利年费滞纳期满仍未缴纳或者缴足本年度年费和滞纳金的，自滞纳期满之日起两个月内，最早不早于一个月，专利局作出专利终止通知，通知专利权人，专利权人未启动恢复程序或恢复未被批准的，应在终止通知书发出四个月后，在在专利登记簿和专利公报上分别予以登记和公告。之后</a:t>
            </a:r>
            <a:r>
              <a:rPr lang="en-US" altLang="zh-CN" sz="3500" dirty="0"/>
              <a:t>,</a:t>
            </a:r>
            <a:r>
              <a:rPr lang="zh-CN" altLang="en-US" sz="3500" dirty="0"/>
              <a:t>将专利申请案卷存入失效案卷库。专利终止日应为上一年度期满日。</a:t>
            </a:r>
          </a:p>
          <a:p>
            <a:pPr marL="0" indent="0">
              <a:buNone/>
            </a:pPr>
            <a:endParaRPr lang="en-US" altLang="zh-CN" dirty="0" smtClean="0"/>
          </a:p>
          <a:p>
            <a:pPr marL="0" indent="0">
              <a:buNone/>
            </a:pPr>
            <a:r>
              <a:rPr lang="zh-CN" altLang="en-US" b="1" dirty="0" smtClean="0"/>
              <a:t>三专利权</a:t>
            </a:r>
            <a:r>
              <a:rPr lang="zh-CN" altLang="en-US" b="1" dirty="0"/>
              <a:t>人主动放弃专利权</a:t>
            </a:r>
          </a:p>
          <a:p>
            <a:endParaRPr lang="zh-CN" altLang="en-US" dirty="0"/>
          </a:p>
          <a:p>
            <a:pPr marL="0" indent="0">
              <a:buNone/>
            </a:pPr>
            <a:r>
              <a:rPr lang="zh-CN" altLang="en-US" dirty="0" smtClean="0"/>
              <a:t>       </a:t>
            </a:r>
            <a:r>
              <a:rPr lang="zh-CN" altLang="en-US" sz="3500" dirty="0" smtClean="0"/>
              <a:t>专利权</a:t>
            </a:r>
            <a:r>
              <a:rPr lang="zh-CN" altLang="en-US" sz="3500" dirty="0"/>
              <a:t>人自愿将其发明创造贡献给全社会，可以提出声明主动放弃专利权。专利权人主动放弃专利权的，应当使用专利局统一制定的表格，提出书面声明。</a:t>
            </a:r>
          </a:p>
          <a:p>
            <a:pPr marL="0" indent="0">
              <a:buNone/>
            </a:pPr>
            <a:r>
              <a:rPr lang="zh-CN" altLang="en-US" sz="3500" dirty="0" smtClean="0"/>
              <a:t>      放弃</a:t>
            </a:r>
            <a:r>
              <a:rPr lang="zh-CN" altLang="en-US" sz="3500" dirty="0"/>
              <a:t>专利权只允许放弃全部专利权，不允许放弃部分专利权。放弃部分专利权的声明视为未提出。专利权人不是真正拥有人，恶意要求放弃专利权后，专利权真正拥有人</a:t>
            </a:r>
            <a:r>
              <a:rPr lang="en-US" altLang="zh-CN" sz="3500" dirty="0"/>
              <a:t>(</a:t>
            </a:r>
            <a:r>
              <a:rPr lang="zh-CN" altLang="en-US" sz="3500" dirty="0"/>
              <a:t>必须提供生效法律文书来证明</a:t>
            </a:r>
            <a:r>
              <a:rPr lang="en-US" altLang="zh-CN" sz="3500" dirty="0"/>
              <a:t>)</a:t>
            </a:r>
            <a:r>
              <a:rPr lang="zh-CN" altLang="en-US" sz="3500" dirty="0"/>
              <a:t>可以要求撤消该声明。放弃一件有两名以上的专利权人的专利时，应当由全体专利权人的同意，并在声明或其它文件上签章。两名以上的专利权人中，有一个或者部分专利权人要求放弃专利权的，应当通过办理著录项目变更手续，改变专利权人。</a:t>
            </a:r>
          </a:p>
          <a:p>
            <a:pPr marL="0" indent="0">
              <a:buNone/>
            </a:pPr>
            <a:r>
              <a:rPr lang="zh-CN" altLang="en-US" sz="3500" dirty="0" smtClean="0"/>
              <a:t>      符合</a:t>
            </a:r>
            <a:r>
              <a:rPr lang="zh-CN" altLang="en-US" sz="3500" dirty="0"/>
              <a:t>规定的放弃专利权声明被批准后，专利局将有关事项在专利登记簿上和专利公报上登记和公告。该声明自登记、公告后生效。</a:t>
            </a:r>
          </a:p>
          <a:p>
            <a:endParaRPr lang="zh-CN" altLang="en-US" dirty="0"/>
          </a:p>
        </p:txBody>
      </p:sp>
    </p:spTree>
    <p:extLst>
      <p:ext uri="{BB962C8B-B14F-4D97-AF65-F5344CB8AC3E}">
        <p14:creationId xmlns:p14="http://schemas.microsoft.com/office/powerpoint/2010/main" val="2854696694"/>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65547" y="1844824"/>
            <a:ext cx="8686973" cy="3816424"/>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狭义的专利文献指专利</a:t>
            </a:r>
            <a:r>
              <a:rPr lang="zh-CN" altLang="en-US" sz="2000" dirty="0">
                <a:solidFill>
                  <a:schemeClr val="tx1"/>
                </a:solidFill>
                <a:latin typeface="微软雅黑" panose="020B0503020204020204" pitchFamily="34" charset="-122"/>
                <a:ea typeface="微软雅黑" panose="020B0503020204020204" pitchFamily="34" charset="-122"/>
              </a:rPr>
              <a:t>说明书</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专利说明书类文献一般由扉页、权利要求书、</a:t>
            </a:r>
            <a:r>
              <a:rPr lang="zh-CN" altLang="en-US" sz="2000" dirty="0" smtClean="0">
                <a:solidFill>
                  <a:schemeClr val="tx1"/>
                </a:solidFill>
                <a:latin typeface="微软雅黑" panose="020B0503020204020204" pitchFamily="34" charset="-122"/>
                <a:ea typeface="微软雅黑" panose="020B0503020204020204" pitchFamily="34" charset="-122"/>
              </a:rPr>
              <a:t>说明书和</a:t>
            </a:r>
            <a:r>
              <a:rPr lang="zh-CN" altLang="en-US" sz="2000" dirty="0">
                <a:solidFill>
                  <a:schemeClr val="tx1"/>
                </a:solidFill>
                <a:latin typeface="微软雅黑" panose="020B0503020204020204" pitchFamily="34" charset="-122"/>
                <a:ea typeface="微软雅黑" panose="020B0503020204020204" pitchFamily="34" charset="-122"/>
              </a:rPr>
              <a:t>说明书</a:t>
            </a:r>
            <a:r>
              <a:rPr lang="zh-CN" altLang="en-US" sz="2000" dirty="0" smtClean="0">
                <a:solidFill>
                  <a:schemeClr val="tx1"/>
                </a:solidFill>
                <a:latin typeface="微软雅黑" panose="020B0503020204020204" pitchFamily="34" charset="-122"/>
                <a:ea typeface="微软雅黑" panose="020B0503020204020204" pitchFamily="34" charset="-122"/>
              </a:rPr>
              <a:t>附图四部分</a:t>
            </a:r>
            <a:r>
              <a:rPr lang="zh-CN" altLang="en-US" sz="2000" dirty="0">
                <a:solidFill>
                  <a:schemeClr val="tx1"/>
                </a:solidFill>
                <a:latin typeface="微软雅黑" panose="020B0503020204020204" pitchFamily="34" charset="-122"/>
                <a:ea typeface="微软雅黑" panose="020B0503020204020204" pitchFamily="34" charset="-122"/>
              </a:rPr>
              <a:t>组成</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在</a:t>
            </a:r>
            <a:r>
              <a:rPr lang="zh-CN" altLang="en-US" sz="2000" dirty="0">
                <a:solidFill>
                  <a:schemeClr val="tx1"/>
                </a:solidFill>
                <a:latin typeface="微软雅黑" panose="020B0503020204020204" pitchFamily="34" charset="-122"/>
                <a:ea typeface="微软雅黑" panose="020B0503020204020204" pitchFamily="34" charset="-122"/>
              </a:rPr>
              <a:t>专利说明书中能够得到申请专利的全部技术信息和准确的专利权保护范围的法律信息。</a:t>
            </a:r>
          </a:p>
          <a:p>
            <a:pPr algn="just">
              <a:lnSpc>
                <a:spcPct val="150000"/>
              </a:lnSpc>
            </a:pP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20010" y="476672"/>
            <a:ext cx="9776586" cy="72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2</a:t>
            </a:r>
            <a:r>
              <a:rPr lang="zh-CN" altLang="en-US" sz="2800" dirty="0" smtClean="0">
                <a:latin typeface="微软雅黑" panose="020B0503020204020204" pitchFamily="34" charset="-122"/>
                <a:ea typeface="微软雅黑" panose="020B0503020204020204" pitchFamily="34" charset="-122"/>
              </a:rPr>
              <a:t>、专利文献的产生</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8715726"/>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3241" y="-55605"/>
            <a:ext cx="4838540" cy="6913605"/>
          </a:xfrm>
          <a:prstGeom prst="rect">
            <a:avLst/>
          </a:prstGeom>
          <a:ln/>
        </p:spPr>
        <p:style>
          <a:lnRef idx="2">
            <a:schemeClr val="accent1"/>
          </a:lnRef>
          <a:fillRef idx="1">
            <a:schemeClr val="lt1"/>
          </a:fillRef>
          <a:effectRef idx="0">
            <a:schemeClr val="accent1"/>
          </a:effectRef>
          <a:fontRef idx="minor">
            <a:schemeClr val="dk1"/>
          </a:fontRef>
        </p:style>
      </p:pic>
      <p:sp>
        <p:nvSpPr>
          <p:cNvPr id="4" name="椭圆 3"/>
          <p:cNvSpPr/>
          <p:nvPr/>
        </p:nvSpPr>
        <p:spPr>
          <a:xfrm>
            <a:off x="1907704" y="404664"/>
            <a:ext cx="1800200"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131840" y="836712"/>
            <a:ext cx="2088232"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220072" y="476671"/>
            <a:ext cx="1281709" cy="72008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763688" y="4221088"/>
            <a:ext cx="2232248"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95736" y="4725144"/>
            <a:ext cx="1728192" cy="165618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175956" y="5157191"/>
            <a:ext cx="2412268" cy="108012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爆炸形 1 5"/>
          <p:cNvSpPr/>
          <p:nvPr/>
        </p:nvSpPr>
        <p:spPr>
          <a:xfrm>
            <a:off x="212839" y="1628800"/>
            <a:ext cx="1584176" cy="309634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latin typeface="微软雅黑" panose="020B0503020204020204" pitchFamily="34" charset="-122"/>
                <a:ea typeface="微软雅黑" panose="020B0503020204020204" pitchFamily="34" charset="-122"/>
              </a:rPr>
              <a:t>扉页</a:t>
            </a:r>
            <a:endParaRPr lang="zh-CN" altLang="en-US" sz="3600" dirty="0">
              <a:latin typeface="微软雅黑" panose="020B0503020204020204" pitchFamily="34" charset="-122"/>
              <a:ea typeface="微软雅黑" panose="020B0503020204020204" pitchFamily="34" charset="-122"/>
            </a:endParaRPr>
          </a:p>
        </p:txBody>
      </p:sp>
      <p:sp>
        <p:nvSpPr>
          <p:cNvPr id="14" name="椭圆 13"/>
          <p:cNvSpPr/>
          <p:nvPr/>
        </p:nvSpPr>
        <p:spPr>
          <a:xfrm>
            <a:off x="1663242" y="1196752"/>
            <a:ext cx="4838539" cy="21403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3"/>
          <p:cNvSpPr txBox="1">
            <a:spLocks noChangeArrowheads="1"/>
          </p:cNvSpPr>
          <p:nvPr/>
        </p:nvSpPr>
        <p:spPr>
          <a:xfrm>
            <a:off x="4182982" y="2456892"/>
            <a:ext cx="2268253" cy="1440160"/>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扉页的著录项目是做专利文献分析的重要数据来源。</a:t>
            </a:r>
          </a:p>
        </p:txBody>
      </p:sp>
    </p:spTree>
    <p:extLst>
      <p:ext uri="{BB962C8B-B14F-4D97-AF65-F5344CB8AC3E}">
        <p14:creationId xmlns:p14="http://schemas.microsoft.com/office/powerpoint/2010/main" val="12638596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2" grpId="0" animBg="1"/>
      <p:bldP spid="14"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idx="4294967295"/>
          </p:nvPr>
        </p:nvSpPr>
        <p:spPr bwMode="auto">
          <a:xfrm>
            <a:off x="457921" y="836614"/>
            <a:ext cx="7930080" cy="7064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2800" b="0" dirty="0" smtClean="0"/>
              <a:t>引言：小发明与大奇迹</a:t>
            </a:r>
          </a:p>
        </p:txBody>
      </p:sp>
      <p:sp>
        <p:nvSpPr>
          <p:cNvPr id="757763" name="Rectangle 3"/>
          <p:cNvSpPr>
            <a:spLocks noGrp="1" noChangeArrowheads="1"/>
          </p:cNvSpPr>
          <p:nvPr>
            <p:ph type="body" idx="4294967295"/>
          </p:nvPr>
        </p:nvSpPr>
        <p:spPr bwMode="auto">
          <a:xfrm>
            <a:off x="457921" y="1844676"/>
            <a:ext cx="8229600" cy="4784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pPr>
            <a:r>
              <a:rPr lang="en-US" altLang="zh-CN" sz="2100" b="1" smtClean="0"/>
              <a:t>1987</a:t>
            </a:r>
            <a:r>
              <a:rPr lang="zh-CN" altLang="en-US" sz="2100" b="1" smtClean="0"/>
              <a:t>年</a:t>
            </a:r>
            <a:r>
              <a:rPr lang="en-US" altLang="zh-CN" sz="2100" b="1" smtClean="0"/>
              <a:t>,</a:t>
            </a:r>
            <a:r>
              <a:rPr lang="zh-CN" altLang="en-US" sz="2100" b="1" smtClean="0"/>
              <a:t>美国弗吉尼亚州的两个邮递员汤姆</a:t>
            </a:r>
            <a:r>
              <a:rPr lang="en-US" altLang="zh-CN" sz="2100" b="1" smtClean="0"/>
              <a:t>·</a:t>
            </a:r>
            <a:r>
              <a:rPr lang="zh-CN" altLang="en-US" sz="2100" b="1" smtClean="0"/>
              <a:t>科尔曼和比尔</a:t>
            </a:r>
            <a:r>
              <a:rPr lang="en-US" altLang="zh-CN" sz="2100" b="1" smtClean="0"/>
              <a:t>·</a:t>
            </a:r>
            <a:r>
              <a:rPr lang="zh-CN" altLang="en-US" sz="2100" b="1" smtClean="0"/>
              <a:t>施洛特无意中看到一个小孩手里拿着一种</a:t>
            </a:r>
            <a:r>
              <a:rPr lang="zh-CN" altLang="en-US" sz="2100" b="1" smtClean="0">
                <a:solidFill>
                  <a:srgbClr val="FF0066"/>
                </a:solidFill>
              </a:rPr>
              <a:t>发绿色亮光的荧光棒</a:t>
            </a:r>
            <a:r>
              <a:rPr lang="en-US" altLang="zh-CN" sz="2100" b="1" smtClean="0">
                <a:solidFill>
                  <a:srgbClr val="FF0066"/>
                </a:solidFill>
              </a:rPr>
              <a:t>,</a:t>
            </a:r>
            <a:r>
              <a:rPr lang="zh-CN" altLang="en-US" sz="2100" b="1" smtClean="0"/>
              <a:t>便想到这玩意能派上什么用场呢</a:t>
            </a:r>
            <a:r>
              <a:rPr lang="en-US" altLang="zh-CN" sz="2100" b="1" smtClean="0"/>
              <a:t>? </a:t>
            </a:r>
            <a:br>
              <a:rPr lang="en-US" altLang="zh-CN" sz="2100" b="1" smtClean="0"/>
            </a:br>
            <a:endParaRPr lang="en-US" altLang="zh-CN" sz="2100" b="1" smtClean="0"/>
          </a:p>
          <a:p>
            <a:pPr eaLnBrk="1" hangingPunct="1">
              <a:lnSpc>
                <a:spcPct val="120000"/>
              </a:lnSpc>
              <a:buFont typeface="Wingdings" pitchFamily="2" charset="2"/>
              <a:buNone/>
            </a:pPr>
            <a:r>
              <a:rPr lang="en-US" altLang="zh-CN" sz="2100" b="1" smtClean="0"/>
              <a:t>    </a:t>
            </a:r>
            <a:r>
              <a:rPr lang="zh-CN" altLang="en-US" sz="2100" b="1" smtClean="0"/>
              <a:t>这两个人开始胡思乱想</a:t>
            </a:r>
            <a:r>
              <a:rPr lang="en-US" altLang="zh-CN" sz="2100" b="1" smtClean="0"/>
              <a:t>,</a:t>
            </a:r>
            <a:r>
              <a:rPr lang="zh-CN" altLang="en-US" sz="2100" b="1" smtClean="0"/>
              <a:t>随后决定把</a:t>
            </a:r>
            <a:r>
              <a:rPr lang="zh-CN" altLang="en-US" sz="2100" b="1" smtClean="0">
                <a:solidFill>
                  <a:srgbClr val="003399"/>
                </a:solidFill>
              </a:rPr>
              <a:t>棒棒糖</a:t>
            </a:r>
            <a:r>
              <a:rPr lang="zh-CN" altLang="en-US" sz="2100" b="1" smtClean="0">
                <a:solidFill>
                  <a:srgbClr val="FF0066"/>
                </a:solidFill>
              </a:rPr>
              <a:t>放在荧光棒的顶端</a:t>
            </a:r>
            <a:r>
              <a:rPr lang="en-US" altLang="zh-CN" sz="2100" b="1" smtClean="0">
                <a:solidFill>
                  <a:srgbClr val="FF0066"/>
                </a:solidFill>
              </a:rPr>
              <a:t>,</a:t>
            </a:r>
            <a:r>
              <a:rPr lang="zh-CN" altLang="en-US" sz="2100" b="1" smtClean="0">
                <a:solidFill>
                  <a:srgbClr val="FF0066"/>
                </a:solidFill>
              </a:rPr>
              <a:t>这样呢</a:t>
            </a:r>
            <a:r>
              <a:rPr lang="en-US" altLang="zh-CN" sz="2100" b="1" smtClean="0">
                <a:solidFill>
                  <a:srgbClr val="FF0066"/>
                </a:solidFill>
              </a:rPr>
              <a:t>,</a:t>
            </a:r>
            <a:r>
              <a:rPr lang="zh-CN" altLang="en-US" sz="2100" b="1" smtClean="0">
                <a:solidFill>
                  <a:srgbClr val="FF0066"/>
                </a:solidFill>
              </a:rPr>
              <a:t>光线就会穿过半透明的糖果</a:t>
            </a:r>
            <a:r>
              <a:rPr lang="en-US" altLang="zh-CN" sz="2100" b="1" smtClean="0">
                <a:solidFill>
                  <a:srgbClr val="FF0066"/>
                </a:solidFill>
              </a:rPr>
              <a:t>,</a:t>
            </a:r>
            <a:r>
              <a:rPr lang="zh-CN" altLang="en-US" sz="2100" b="1" smtClean="0">
                <a:solidFill>
                  <a:srgbClr val="FF0066"/>
                </a:solidFill>
              </a:rPr>
              <a:t>显现出一种奇幻的效果</a:t>
            </a:r>
            <a:r>
              <a:rPr lang="en-US" altLang="zh-CN" sz="2100" b="1" smtClean="0">
                <a:solidFill>
                  <a:srgbClr val="FF0066"/>
                </a:solidFill>
              </a:rPr>
              <a:t>,</a:t>
            </a:r>
            <a:r>
              <a:rPr lang="zh-CN" altLang="en-US" sz="2100" b="1" smtClean="0">
                <a:solidFill>
                  <a:srgbClr val="FF0066"/>
                </a:solidFill>
              </a:rPr>
              <a:t>而夜间则更加明显</a:t>
            </a:r>
            <a:r>
              <a:rPr lang="zh-CN" altLang="en-US" sz="2100" b="1" smtClean="0"/>
              <a:t>。主意一定</a:t>
            </a:r>
            <a:r>
              <a:rPr lang="en-US" altLang="zh-CN" sz="2100" b="1" smtClean="0"/>
              <a:t>,</a:t>
            </a:r>
            <a:r>
              <a:rPr lang="zh-CN" altLang="en-US" sz="2100" b="1" smtClean="0"/>
              <a:t>这哥俩就把他们的发光棒棒糖专利卖给了</a:t>
            </a:r>
            <a:r>
              <a:rPr lang="zh-CN" altLang="en-US" sz="2100" b="1" smtClean="0">
                <a:solidFill>
                  <a:srgbClr val="FF0066"/>
                </a:solidFill>
              </a:rPr>
              <a:t>美国开普糖果公司</a:t>
            </a:r>
            <a:r>
              <a:rPr lang="zh-CN" altLang="en-US" sz="2100" b="1" smtClean="0"/>
              <a:t>。</a:t>
            </a:r>
          </a:p>
        </p:txBody>
      </p:sp>
    </p:spTree>
    <p:extLst>
      <p:ext uri="{BB962C8B-B14F-4D97-AF65-F5344CB8AC3E}">
        <p14:creationId xmlns:p14="http://schemas.microsoft.com/office/powerpoint/2010/main" val="215880490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7763">
                                            <p:txEl>
                                              <p:pRg st="0" end="0"/>
                                            </p:txEl>
                                          </p:spTgt>
                                        </p:tgtEl>
                                        <p:attrNameLst>
                                          <p:attrName>style.visibility</p:attrName>
                                        </p:attrNameLst>
                                      </p:cBhvr>
                                      <p:to>
                                        <p:strVal val="visible"/>
                                      </p:to>
                                    </p:set>
                                    <p:animEffect transition="in" filter="blinds(horizontal)">
                                      <p:cBhvr>
                                        <p:cTn id="7" dur="500"/>
                                        <p:tgtEl>
                                          <p:spTgt spid="7577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757763">
                                            <p:txEl>
                                              <p:pRg st="1" end="1"/>
                                            </p:txEl>
                                          </p:spTgt>
                                        </p:tgtEl>
                                        <p:attrNameLst>
                                          <p:attrName>style.visibility</p:attrName>
                                        </p:attrNameLst>
                                      </p:cBhvr>
                                      <p:to>
                                        <p:strVal val="visible"/>
                                      </p:to>
                                    </p:set>
                                    <p:anim calcmode="lin" valueType="num">
                                      <p:cBhvr additive="base">
                                        <p:cTn id="12" dur="500" fill="hold"/>
                                        <p:tgtEl>
                                          <p:spTgt spid="75776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5776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42875"/>
            <a:ext cx="5334000" cy="6572250"/>
          </a:xfrm>
          <a:prstGeom prst="rect">
            <a:avLst/>
          </a:prstGeom>
          <a:ln/>
        </p:spPr>
        <p:style>
          <a:lnRef idx="2">
            <a:schemeClr val="accent1"/>
          </a:lnRef>
          <a:fillRef idx="1">
            <a:schemeClr val="lt1"/>
          </a:fillRef>
          <a:effectRef idx="0">
            <a:schemeClr val="accent1"/>
          </a:effectRef>
          <a:fontRef idx="minor">
            <a:schemeClr val="dk1"/>
          </a:fontRef>
        </p:style>
      </p:pic>
      <p:sp>
        <p:nvSpPr>
          <p:cNvPr id="5" name="爆炸形 1 4"/>
          <p:cNvSpPr/>
          <p:nvPr/>
        </p:nvSpPr>
        <p:spPr>
          <a:xfrm>
            <a:off x="212838" y="1052736"/>
            <a:ext cx="2558962" cy="367240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latin typeface="微软雅黑" panose="020B0503020204020204" pitchFamily="34" charset="-122"/>
                <a:ea typeface="微软雅黑" panose="020B0503020204020204" pitchFamily="34" charset="-122"/>
              </a:rPr>
              <a:t>权利要求书</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188144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813" y="233363"/>
            <a:ext cx="5286375" cy="6391275"/>
          </a:xfrm>
          <a:prstGeom prst="rect">
            <a:avLst/>
          </a:prstGeom>
          <a:ln/>
        </p:spPr>
        <p:style>
          <a:lnRef idx="2">
            <a:schemeClr val="accent1"/>
          </a:lnRef>
          <a:fillRef idx="1">
            <a:schemeClr val="lt1"/>
          </a:fillRef>
          <a:effectRef idx="0">
            <a:schemeClr val="accent1"/>
          </a:effectRef>
          <a:fontRef idx="minor">
            <a:schemeClr val="dk1"/>
          </a:fontRef>
        </p:style>
      </p:pic>
      <p:sp>
        <p:nvSpPr>
          <p:cNvPr id="5" name="爆炸形 1 4"/>
          <p:cNvSpPr/>
          <p:nvPr/>
        </p:nvSpPr>
        <p:spPr>
          <a:xfrm>
            <a:off x="467544" y="1556792"/>
            <a:ext cx="1800200" cy="316835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latin typeface="微软雅黑" panose="020B0503020204020204" pitchFamily="34" charset="-122"/>
                <a:ea typeface="微软雅黑" panose="020B0503020204020204" pitchFamily="34" charset="-122"/>
              </a:rPr>
              <a:t>说明书</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210409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3877" y="188640"/>
            <a:ext cx="5456248" cy="6624736"/>
          </a:xfrm>
          <a:prstGeom prst="rect">
            <a:avLst/>
          </a:prstGeom>
          <a:ln/>
        </p:spPr>
        <p:style>
          <a:lnRef idx="2">
            <a:schemeClr val="accent1"/>
          </a:lnRef>
          <a:fillRef idx="1">
            <a:schemeClr val="lt1"/>
          </a:fillRef>
          <a:effectRef idx="0">
            <a:schemeClr val="accent1"/>
          </a:effectRef>
          <a:fontRef idx="minor">
            <a:schemeClr val="dk1"/>
          </a:fontRef>
        </p:style>
      </p:pic>
      <p:sp>
        <p:nvSpPr>
          <p:cNvPr id="5" name="爆炸形 1 4"/>
          <p:cNvSpPr/>
          <p:nvPr/>
        </p:nvSpPr>
        <p:spPr>
          <a:xfrm>
            <a:off x="0" y="2060848"/>
            <a:ext cx="3059832" cy="280831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latin typeface="微软雅黑" panose="020B0503020204020204" pitchFamily="34" charset="-122"/>
                <a:ea typeface="微软雅黑" panose="020B0503020204020204" pitchFamily="34" charset="-122"/>
              </a:rPr>
              <a:t>说明书附图</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324021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65547" y="2204864"/>
            <a:ext cx="8023225" cy="2736304"/>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扉页著录项目中的几种</a:t>
            </a:r>
            <a:r>
              <a:rPr lang="zh-CN" altLang="en-US" sz="2000" dirty="0">
                <a:solidFill>
                  <a:schemeClr val="tx1"/>
                </a:solidFill>
                <a:latin typeface="微软雅黑" panose="020B0503020204020204" pitchFamily="34" charset="-122"/>
                <a:ea typeface="微软雅黑" panose="020B0503020204020204" pitchFamily="34" charset="-122"/>
              </a:rPr>
              <a:t>“人”</a:t>
            </a:r>
            <a:r>
              <a:rPr lang="en-US" altLang="zh-CN"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申请人</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对专利权提出申请的单位或</a:t>
            </a:r>
            <a:r>
              <a:rPr lang="zh-CN" altLang="en-US" sz="2000" dirty="0" smtClean="0">
                <a:solidFill>
                  <a:schemeClr val="tx1"/>
                </a:solidFill>
                <a:latin typeface="微软雅黑" panose="020B0503020204020204" pitchFamily="34" charset="-122"/>
                <a:ea typeface="微软雅黑" panose="020B0503020204020204" pitchFamily="34" charset="-122"/>
              </a:rPr>
              <a:t>个人</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发明人</a:t>
            </a:r>
            <a:r>
              <a:rPr lang="en-US" altLang="zh-CN" sz="2000" dirty="0" smtClean="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实际开展工作的</a:t>
            </a:r>
            <a:r>
              <a:rPr lang="zh-CN" altLang="en-US" sz="2000" dirty="0" smtClean="0">
                <a:solidFill>
                  <a:schemeClr val="tx1"/>
                </a:solidFill>
                <a:latin typeface="微软雅黑" panose="020B0503020204020204" pitchFamily="34" charset="-122"/>
                <a:ea typeface="微软雅黑" panose="020B0503020204020204" pitchFamily="34" charset="-122"/>
              </a:rPr>
              <a:t>人</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专利权</a:t>
            </a:r>
            <a:r>
              <a:rPr lang="zh-CN" altLang="en-US" sz="2000" dirty="0">
                <a:solidFill>
                  <a:schemeClr val="tx1"/>
                </a:solidFill>
                <a:latin typeface="微软雅黑" panose="020B0503020204020204" pitchFamily="34" charset="-122"/>
                <a:ea typeface="微软雅黑" panose="020B0503020204020204" pitchFamily="34" charset="-122"/>
              </a:rPr>
              <a:t>人</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对专利具有独占、使用、处置权的</a:t>
            </a:r>
            <a:r>
              <a:rPr lang="zh-CN" altLang="en-US" sz="2000" dirty="0" smtClean="0">
                <a:solidFill>
                  <a:schemeClr val="tx1"/>
                </a:solidFill>
                <a:latin typeface="微软雅黑" panose="020B0503020204020204" pitchFamily="34" charset="-122"/>
                <a:ea typeface="微软雅黑" panose="020B0503020204020204" pitchFamily="34" charset="-122"/>
              </a:rPr>
              <a:t>人</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代理人</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代为办理专利权申请的</a:t>
            </a:r>
            <a:r>
              <a:rPr lang="zh-CN" altLang="en-US" sz="2000" dirty="0" smtClean="0">
                <a:solidFill>
                  <a:schemeClr val="tx1"/>
                </a:solidFill>
                <a:latin typeface="微软雅黑" panose="020B0503020204020204" pitchFamily="34" charset="-122"/>
                <a:ea typeface="微软雅黑" panose="020B0503020204020204" pitchFamily="34" charset="-122"/>
              </a:rPr>
              <a:t>人</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20010" y="476672"/>
            <a:ext cx="9776586" cy="72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2</a:t>
            </a:r>
            <a:r>
              <a:rPr lang="zh-CN" altLang="en-US" sz="2800" dirty="0" smtClean="0">
                <a:latin typeface="微软雅黑" panose="020B0503020204020204" pitchFamily="34" charset="-122"/>
                <a:ea typeface="微软雅黑" panose="020B0503020204020204" pitchFamily="34" charset="-122"/>
              </a:rPr>
              <a:t>、专利文献的产生</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094170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39552" y="1556792"/>
            <a:ext cx="8023225" cy="4176464"/>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扉页著录项目中的几种“号”</a:t>
            </a:r>
            <a:r>
              <a:rPr lang="en-US" altLang="zh-CN"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 申请号</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专利申请号（</a:t>
            </a:r>
            <a:r>
              <a:rPr lang="en-US" altLang="zh-CN" sz="2000" dirty="0">
                <a:solidFill>
                  <a:schemeClr val="tx1"/>
                </a:solidFill>
                <a:latin typeface="微软雅黑" panose="020B0503020204020204" pitchFamily="34" charset="-122"/>
                <a:ea typeface="微软雅黑" panose="020B0503020204020204" pitchFamily="34" charset="-122"/>
              </a:rPr>
              <a:t>99119638.4</a:t>
            </a:r>
            <a:r>
              <a:rPr lang="zh-CN" altLang="en-US" sz="2000" dirty="0">
                <a:solidFill>
                  <a:schemeClr val="tx1"/>
                </a:solidFill>
                <a:latin typeface="微软雅黑" panose="020B0503020204020204" pitchFamily="34" charset="-122"/>
                <a:ea typeface="微软雅黑" panose="020B0503020204020204" pitchFamily="34" charset="-122"/>
              </a:rPr>
              <a:t>）</a:t>
            </a:r>
          </a:p>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公开</a:t>
            </a:r>
            <a:r>
              <a:rPr lang="zh-CN" altLang="en-US" sz="2000" dirty="0">
                <a:solidFill>
                  <a:schemeClr val="tx1"/>
                </a:solidFill>
                <a:latin typeface="微软雅黑" panose="020B0503020204020204" pitchFamily="34" charset="-122"/>
                <a:ea typeface="微软雅黑" panose="020B0503020204020204" pitchFamily="34" charset="-122"/>
              </a:rPr>
              <a:t>号</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专利公布编号 （</a:t>
            </a:r>
            <a:r>
              <a:rPr lang="en-US" altLang="zh-CN" sz="2000" dirty="0">
                <a:solidFill>
                  <a:schemeClr val="tx1"/>
                </a:solidFill>
                <a:latin typeface="微软雅黑" panose="020B0503020204020204" pitchFamily="34" charset="-122"/>
                <a:ea typeface="微软雅黑" panose="020B0503020204020204" pitchFamily="34" charset="-122"/>
              </a:rPr>
              <a:t>1251835</a:t>
            </a:r>
            <a:r>
              <a:rPr lang="zh-CN" altLang="en-US" sz="2000" dirty="0">
                <a:solidFill>
                  <a:schemeClr val="tx1"/>
                </a:solidFill>
                <a:latin typeface="微软雅黑" panose="020B0503020204020204" pitchFamily="34" charset="-122"/>
                <a:ea typeface="微软雅黑" panose="020B0503020204020204" pitchFamily="34" charset="-122"/>
              </a:rPr>
              <a:t>）</a:t>
            </a:r>
          </a:p>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公告</a:t>
            </a:r>
            <a:r>
              <a:rPr lang="zh-CN" altLang="en-US" sz="2000" dirty="0">
                <a:solidFill>
                  <a:schemeClr val="tx1"/>
                </a:solidFill>
                <a:latin typeface="微软雅黑" panose="020B0503020204020204" pitchFamily="34" charset="-122"/>
                <a:ea typeface="微软雅黑" panose="020B0503020204020204" pitchFamily="34" charset="-122"/>
              </a:rPr>
              <a:t>号</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专利授权公告号（</a:t>
            </a:r>
            <a:r>
              <a:rPr lang="en-US" altLang="zh-CN" sz="2000" dirty="0">
                <a:solidFill>
                  <a:schemeClr val="tx1"/>
                </a:solidFill>
                <a:latin typeface="微软雅黑" panose="020B0503020204020204" pitchFamily="34" charset="-122"/>
                <a:ea typeface="微软雅黑" panose="020B0503020204020204" pitchFamily="34" charset="-122"/>
              </a:rPr>
              <a:t>CN1093184C)</a:t>
            </a:r>
          </a:p>
          <a:p>
            <a:pPr marL="0" indent="0" algn="just">
              <a:lnSpc>
                <a:spcPct val="150000"/>
              </a:lnSpc>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专利</a:t>
            </a:r>
            <a:r>
              <a:rPr lang="zh-CN" altLang="en-US" sz="2000" dirty="0">
                <a:solidFill>
                  <a:schemeClr val="tx1"/>
                </a:solidFill>
                <a:latin typeface="微软雅黑" panose="020B0503020204020204" pitchFamily="34" charset="-122"/>
                <a:ea typeface="微软雅黑" panose="020B0503020204020204" pitchFamily="34" charset="-122"/>
              </a:rPr>
              <a:t>号</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专利原申请号（</a:t>
            </a:r>
            <a:r>
              <a:rPr lang="en-US" altLang="zh-CN" sz="2000" dirty="0">
                <a:solidFill>
                  <a:schemeClr val="tx1"/>
                </a:solidFill>
                <a:latin typeface="微软雅黑" panose="020B0503020204020204" pitchFamily="34" charset="-122"/>
                <a:ea typeface="微软雅黑" panose="020B0503020204020204" pitchFamily="34" charset="-122"/>
              </a:rPr>
              <a:t>99119638.4</a:t>
            </a:r>
            <a:r>
              <a:rPr lang="zh-CN" altLang="en-US" sz="2000" dirty="0">
                <a:solidFill>
                  <a:schemeClr val="tx1"/>
                </a:solidFill>
                <a:latin typeface="微软雅黑" panose="020B0503020204020204" pitchFamily="34" charset="-122"/>
                <a:ea typeface="微软雅黑" panose="020B0503020204020204" pitchFamily="34" charset="-122"/>
              </a:rPr>
              <a:t>）</a:t>
            </a:r>
          </a:p>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国际</a:t>
            </a:r>
            <a:r>
              <a:rPr lang="zh-CN" altLang="en-US" sz="2000" dirty="0">
                <a:solidFill>
                  <a:schemeClr val="tx1"/>
                </a:solidFill>
                <a:latin typeface="微软雅黑" panose="020B0503020204020204" pitchFamily="34" charset="-122"/>
                <a:ea typeface="微软雅黑" panose="020B0503020204020204" pitchFamily="34" charset="-122"/>
              </a:rPr>
              <a:t>专利分类号（</a:t>
            </a:r>
            <a:r>
              <a:rPr lang="en-US" altLang="zh-CN" sz="2000" dirty="0" smtClean="0">
                <a:solidFill>
                  <a:schemeClr val="tx1"/>
                </a:solidFill>
                <a:latin typeface="微软雅黑" panose="020B0503020204020204" pitchFamily="34" charset="-122"/>
                <a:ea typeface="微软雅黑" panose="020B0503020204020204" pitchFamily="34" charset="-122"/>
              </a:rPr>
              <a:t>IPC</a:t>
            </a:r>
            <a:r>
              <a:rPr lang="zh-CN" altLang="en-US" sz="2000" dirty="0">
                <a:solidFill>
                  <a:schemeClr val="tx1"/>
                </a:solidFill>
                <a:latin typeface="微软雅黑" panose="020B0503020204020204" pitchFamily="34" charset="-122"/>
                <a:ea typeface="微软雅黑" panose="020B0503020204020204" pitchFamily="34" charset="-122"/>
              </a:rPr>
              <a:t>号</a:t>
            </a:r>
            <a:r>
              <a:rPr lang="en-US" altLang="zh-CN" sz="2000" dirty="0" smtClean="0">
                <a:solidFill>
                  <a:schemeClr val="tx1"/>
                </a:solidFill>
                <a:latin typeface="微软雅黑" panose="020B0503020204020204" pitchFamily="34" charset="-122"/>
                <a:ea typeface="微软雅黑" panose="020B0503020204020204" pitchFamily="34" charset="-122"/>
              </a:rPr>
              <a:t>)——</a:t>
            </a:r>
            <a:r>
              <a:rPr lang="zh-CN" altLang="en-US" sz="2000" dirty="0" smtClean="0">
                <a:solidFill>
                  <a:schemeClr val="tx1"/>
                </a:solidFill>
                <a:latin typeface="微软雅黑" panose="020B0503020204020204" pitchFamily="34" charset="-122"/>
                <a:ea typeface="微软雅黑" panose="020B0503020204020204" pitchFamily="34" charset="-122"/>
              </a:rPr>
              <a:t>国际</a:t>
            </a:r>
            <a:r>
              <a:rPr lang="zh-CN" altLang="en-US" sz="2000" dirty="0">
                <a:solidFill>
                  <a:schemeClr val="tx1"/>
                </a:solidFill>
                <a:latin typeface="微软雅黑" panose="020B0503020204020204" pitchFamily="34" charset="-122"/>
                <a:ea typeface="微软雅黑" panose="020B0503020204020204" pitchFamily="34" charset="-122"/>
              </a:rPr>
              <a:t>上公认的按专利</a:t>
            </a:r>
            <a:r>
              <a:rPr lang="zh-CN" altLang="en-US" sz="2000" dirty="0" smtClean="0">
                <a:solidFill>
                  <a:schemeClr val="tx1"/>
                </a:solidFill>
                <a:latin typeface="微软雅黑" panose="020B0503020204020204" pitchFamily="34" charset="-122"/>
                <a:ea typeface="微软雅黑" panose="020B0503020204020204" pitchFamily="34" charset="-122"/>
              </a:rPr>
              <a:t>文献</a:t>
            </a:r>
            <a:r>
              <a:rPr lang="zh-CN" altLang="en-US" sz="2000" dirty="0">
                <a:solidFill>
                  <a:schemeClr val="tx1"/>
                </a:solidFill>
                <a:latin typeface="微软雅黑" panose="020B0503020204020204" pitchFamily="34" charset="-122"/>
                <a:ea typeface="微软雅黑" panose="020B0503020204020204" pitchFamily="34" charset="-122"/>
              </a:rPr>
              <a:t>的技术内容或主题进行分类的代码。分类采用等级结构，</a:t>
            </a:r>
            <a:r>
              <a:rPr lang="zh-CN" altLang="en-US" sz="2000" dirty="0" smtClean="0">
                <a:solidFill>
                  <a:schemeClr val="tx1"/>
                </a:solidFill>
                <a:latin typeface="微软雅黑" panose="020B0503020204020204" pitchFamily="34" charset="-122"/>
                <a:ea typeface="微软雅黑" panose="020B0503020204020204" pitchFamily="34" charset="-122"/>
              </a:rPr>
              <a:t>设部、大</a:t>
            </a:r>
            <a:r>
              <a:rPr lang="zh-CN" altLang="en-US" sz="2000" dirty="0">
                <a:solidFill>
                  <a:schemeClr val="tx1"/>
                </a:solidFill>
                <a:latin typeface="微软雅黑" panose="020B0503020204020204" pitchFamily="34" charset="-122"/>
                <a:ea typeface="微软雅黑" panose="020B0503020204020204" pitchFamily="34" charset="-122"/>
              </a:rPr>
              <a:t>类、小类</a:t>
            </a:r>
            <a:r>
              <a:rPr lang="zh-CN" altLang="en-US" sz="2000" dirty="0" smtClean="0">
                <a:solidFill>
                  <a:schemeClr val="tx1"/>
                </a:solidFill>
                <a:latin typeface="微软雅黑" panose="020B0503020204020204" pitchFamily="34" charset="-122"/>
                <a:ea typeface="微软雅黑" panose="020B0503020204020204" pitchFamily="34" charset="-122"/>
              </a:rPr>
              <a:t>、大组、小组</a:t>
            </a:r>
            <a:r>
              <a:rPr lang="zh-CN" altLang="en-US" sz="2000" dirty="0">
                <a:solidFill>
                  <a:schemeClr val="tx1"/>
                </a:solidFill>
                <a:latin typeface="微软雅黑" panose="020B0503020204020204" pitchFamily="34" charset="-122"/>
                <a:ea typeface="微软雅黑" panose="020B0503020204020204" pitchFamily="34" charset="-122"/>
              </a:rPr>
              <a:t>五级类目</a:t>
            </a:r>
            <a:r>
              <a:rPr lang="zh-CN" altLang="en-US" sz="2000" dirty="0" smtClean="0">
                <a:solidFill>
                  <a:schemeClr val="tx1"/>
                </a:solidFill>
                <a:latin typeface="微软雅黑" panose="020B0503020204020204" pitchFamily="34" charset="-122"/>
                <a:ea typeface="微软雅黑" panose="020B0503020204020204" pitchFamily="34" charset="-122"/>
              </a:rPr>
              <a:t>。现有</a:t>
            </a:r>
            <a:r>
              <a:rPr lang="en-US" altLang="zh-CN" sz="2000" dirty="0" smtClean="0">
                <a:solidFill>
                  <a:schemeClr val="tx1"/>
                </a:solidFill>
                <a:latin typeface="微软雅黑" panose="020B0503020204020204" pitchFamily="34" charset="-122"/>
                <a:ea typeface="微软雅黑" panose="020B0503020204020204" pitchFamily="34" charset="-122"/>
              </a:rPr>
              <a:t>8</a:t>
            </a:r>
            <a:r>
              <a:rPr lang="zh-CN" altLang="en-US" sz="2000" dirty="0">
                <a:solidFill>
                  <a:schemeClr val="tx1"/>
                </a:solidFill>
                <a:latin typeface="微软雅黑" panose="020B0503020204020204" pitchFamily="34" charset="-122"/>
                <a:ea typeface="微软雅黑" panose="020B0503020204020204" pitchFamily="34" charset="-122"/>
              </a:rPr>
              <a:t>个部，用</a:t>
            </a:r>
            <a:r>
              <a:rPr lang="en-US" altLang="zh-CN" sz="2000" dirty="0">
                <a:solidFill>
                  <a:schemeClr val="tx1"/>
                </a:solidFill>
                <a:latin typeface="微软雅黑" panose="020B0503020204020204" pitchFamily="34" charset="-122"/>
                <a:ea typeface="微软雅黑" panose="020B0503020204020204" pitchFamily="34" charset="-122"/>
              </a:rPr>
              <a:t>A-H</a:t>
            </a:r>
            <a:r>
              <a:rPr lang="zh-CN" altLang="en-US" sz="2000" dirty="0">
                <a:solidFill>
                  <a:schemeClr val="tx1"/>
                </a:solidFill>
                <a:latin typeface="微软雅黑" panose="020B0503020204020204" pitchFamily="34" charset="-122"/>
                <a:ea typeface="微软雅黑" panose="020B0503020204020204" pitchFamily="34" charset="-122"/>
              </a:rPr>
              <a:t>表示</a:t>
            </a:r>
            <a:r>
              <a:rPr lang="zh-CN" altLang="en-US" sz="2000" dirty="0" smtClean="0">
                <a:solidFill>
                  <a:schemeClr val="tx1"/>
                </a:solidFill>
                <a:latin typeface="微软雅黑" panose="020B0503020204020204" pitchFamily="34" charset="-122"/>
                <a:ea typeface="微软雅黑" panose="020B0503020204020204" pitchFamily="34" charset="-122"/>
              </a:rPr>
              <a:t>。如</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F15B13/043</a:t>
            </a: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20010" y="476672"/>
            <a:ext cx="9776586" cy="72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2</a:t>
            </a:r>
            <a:r>
              <a:rPr lang="zh-CN" altLang="en-US" sz="2800" dirty="0" smtClean="0">
                <a:latin typeface="微软雅黑" panose="020B0503020204020204" pitchFamily="34" charset="-122"/>
                <a:ea typeface="微软雅黑" panose="020B0503020204020204" pitchFamily="34" charset="-122"/>
              </a:rPr>
              <a:t>、专利文献的产生</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373905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39552" y="1556792"/>
            <a:ext cx="8424936" cy="4104456"/>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扉页著录项目中的几种“日”</a:t>
            </a:r>
            <a:r>
              <a:rPr lang="en-US" altLang="zh-CN"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申请日</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专利</a:t>
            </a:r>
            <a:r>
              <a:rPr lang="zh-CN" altLang="en-US" sz="2000" dirty="0" smtClean="0">
                <a:solidFill>
                  <a:schemeClr val="tx1"/>
                </a:solidFill>
                <a:latin typeface="微软雅黑" panose="020B0503020204020204" pitchFamily="34" charset="-122"/>
                <a:ea typeface="微软雅黑" panose="020B0503020204020204" pitchFamily="34" charset="-122"/>
              </a:rPr>
              <a:t>机关收到</a:t>
            </a:r>
            <a:r>
              <a:rPr lang="zh-CN" altLang="en-US" sz="2000" dirty="0">
                <a:solidFill>
                  <a:schemeClr val="tx1"/>
                </a:solidFill>
                <a:latin typeface="微软雅黑" panose="020B0503020204020204" pitchFamily="34" charset="-122"/>
                <a:ea typeface="微软雅黑" panose="020B0503020204020204" pitchFamily="34" charset="-122"/>
              </a:rPr>
              <a:t>申请说明书之日。</a:t>
            </a: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公开</a:t>
            </a:r>
            <a:r>
              <a:rPr lang="zh-CN" altLang="en-US" sz="2000" dirty="0">
                <a:solidFill>
                  <a:schemeClr val="tx1"/>
                </a:solidFill>
                <a:latin typeface="微软雅黑" panose="020B0503020204020204" pitchFamily="34" charset="-122"/>
                <a:ea typeface="微软雅黑" panose="020B0503020204020204" pitchFamily="34" charset="-122"/>
              </a:rPr>
              <a:t>日</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发明专利申请公开之日。</a:t>
            </a: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公告</a:t>
            </a:r>
            <a:r>
              <a:rPr lang="zh-CN" altLang="en-US" sz="2000" dirty="0">
                <a:solidFill>
                  <a:schemeClr val="tx1"/>
                </a:solidFill>
                <a:latin typeface="微软雅黑" panose="020B0503020204020204" pitchFamily="34" charset="-122"/>
                <a:ea typeface="微软雅黑" panose="020B0503020204020204" pitchFamily="34" charset="-122"/>
              </a:rPr>
              <a:t>日</a:t>
            </a:r>
            <a:r>
              <a:rPr lang="en-US" altLang="zh-CN" sz="2000" dirty="0" smtClean="0">
                <a:solidFill>
                  <a:schemeClr val="tx1"/>
                </a:solidFill>
                <a:latin typeface="微软雅黑" panose="020B0503020204020204" pitchFamily="34" charset="-122"/>
                <a:ea typeface="微软雅黑" panose="020B0503020204020204" pitchFamily="34" charset="-122"/>
              </a:rPr>
              <a:t>——</a:t>
            </a:r>
            <a:r>
              <a:rPr lang="zh-CN" altLang="en-US" sz="2000" dirty="0" smtClean="0">
                <a:solidFill>
                  <a:schemeClr val="tx1"/>
                </a:solidFill>
                <a:latin typeface="微软雅黑" panose="020B0503020204020204" pitchFamily="34" charset="-122"/>
                <a:ea typeface="微软雅黑" panose="020B0503020204020204" pitchFamily="34" charset="-122"/>
              </a:rPr>
              <a:t>专利</a:t>
            </a:r>
            <a:r>
              <a:rPr lang="zh-CN" altLang="en-US" sz="2000" dirty="0">
                <a:solidFill>
                  <a:schemeClr val="tx1"/>
                </a:solidFill>
                <a:latin typeface="微软雅黑" panose="020B0503020204020204" pitchFamily="34" charset="-122"/>
                <a:ea typeface="微软雅黑" panose="020B0503020204020204" pitchFamily="34" charset="-122"/>
              </a:rPr>
              <a:t>授权公告之日。</a:t>
            </a: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优先权</a:t>
            </a:r>
            <a:r>
              <a:rPr lang="zh-CN" altLang="en-US" sz="2000" dirty="0">
                <a:solidFill>
                  <a:schemeClr val="tx1"/>
                </a:solidFill>
                <a:latin typeface="微软雅黑" panose="020B0503020204020204" pitchFamily="34" charset="-122"/>
                <a:ea typeface="微软雅黑" panose="020B0503020204020204" pitchFamily="34" charset="-122"/>
              </a:rPr>
              <a:t>日</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是指专利申请人就</a:t>
            </a:r>
            <a:r>
              <a:rPr lang="zh-CN" altLang="en-US" sz="2000" dirty="0" smtClean="0">
                <a:solidFill>
                  <a:schemeClr val="tx1"/>
                </a:solidFill>
                <a:latin typeface="微软雅黑" panose="020B0503020204020204" pitchFamily="34" charset="-122"/>
                <a:ea typeface="微软雅黑" panose="020B0503020204020204" pitchFamily="34" charset="-122"/>
              </a:rPr>
              <a:t>同一</a:t>
            </a:r>
            <a:r>
              <a:rPr lang="zh-CN" altLang="en-US" sz="2000" dirty="0">
                <a:solidFill>
                  <a:schemeClr val="tx1"/>
                </a:solidFill>
                <a:latin typeface="微软雅黑" panose="020B0503020204020204" pitchFamily="34" charset="-122"/>
                <a:ea typeface="微软雅黑" panose="020B0503020204020204" pitchFamily="34" charset="-122"/>
              </a:rPr>
              <a:t>项发明在一个缔约国提出申请之后，在规定的期限内又向其他缔约国提出申请，申请人有权要求以第一次申请日期作为后来提出申请的日期，这一申请日就是优先</a:t>
            </a:r>
            <a:r>
              <a:rPr lang="en-US" altLang="zh-CN" sz="2000" dirty="0">
                <a:solidFill>
                  <a:schemeClr val="tx1"/>
                </a:solidFill>
                <a:latin typeface="微软雅黑" panose="020B0503020204020204" pitchFamily="34" charset="-122"/>
                <a:ea typeface="微软雅黑" panose="020B0503020204020204" pitchFamily="34" charset="-122"/>
              </a:rPr>
              <a:t>(priority)</a:t>
            </a:r>
            <a:r>
              <a:rPr lang="zh-CN" altLang="en-US" sz="2000" dirty="0">
                <a:solidFill>
                  <a:schemeClr val="tx1"/>
                </a:solidFill>
                <a:latin typeface="微软雅黑" panose="020B0503020204020204" pitchFamily="34" charset="-122"/>
                <a:ea typeface="微软雅黑" panose="020B0503020204020204" pitchFamily="34" charset="-122"/>
              </a:rPr>
              <a:t>权日。 </a:t>
            </a:r>
            <a:r>
              <a:rPr lang="zh-CN" altLang="en-US" sz="2000" dirty="0" smtClean="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保护工业产权巴黎公约</a:t>
            </a:r>
            <a:r>
              <a:rPr lang="en-US" altLang="zh-CN" sz="2000" dirty="0">
                <a:solidFill>
                  <a:schemeClr val="tx1"/>
                </a:solidFill>
                <a:latin typeface="微软雅黑" panose="020B0503020204020204" pitchFamily="34" charset="-122"/>
                <a:ea typeface="微软雅黑" panose="020B0503020204020204" pitchFamily="34" charset="-122"/>
              </a:rPr>
              <a:t>》1883</a:t>
            </a:r>
            <a:r>
              <a:rPr lang="zh-CN" altLang="en-US" sz="2000" dirty="0">
                <a:solidFill>
                  <a:schemeClr val="tx1"/>
                </a:solidFill>
                <a:latin typeface="微软雅黑" panose="020B0503020204020204" pitchFamily="34" charset="-122"/>
                <a:ea typeface="微软雅黑" panose="020B0503020204020204" pitchFamily="34" charset="-122"/>
              </a:rPr>
              <a:t>缔约，中国于</a:t>
            </a:r>
            <a:r>
              <a:rPr lang="en-US" altLang="zh-CN" sz="2000" dirty="0">
                <a:solidFill>
                  <a:schemeClr val="tx1"/>
                </a:solidFill>
                <a:latin typeface="微软雅黑" panose="020B0503020204020204" pitchFamily="34" charset="-122"/>
                <a:ea typeface="微软雅黑" panose="020B0503020204020204" pitchFamily="34" charset="-122"/>
              </a:rPr>
              <a:t>1985</a:t>
            </a:r>
            <a:r>
              <a:rPr lang="zh-CN" altLang="en-US" sz="2000" dirty="0">
                <a:solidFill>
                  <a:schemeClr val="tx1"/>
                </a:solidFill>
                <a:latin typeface="微软雅黑" panose="020B0503020204020204" pitchFamily="34" charset="-122"/>
                <a:ea typeface="微软雅黑" panose="020B0503020204020204" pitchFamily="34" charset="-122"/>
              </a:rPr>
              <a:t>年</a:t>
            </a:r>
            <a:r>
              <a:rPr lang="en-US" altLang="zh-CN" sz="2000" dirty="0">
                <a:solidFill>
                  <a:schemeClr val="tx1"/>
                </a:solidFill>
                <a:latin typeface="微软雅黑" panose="020B0503020204020204" pitchFamily="34" charset="-122"/>
                <a:ea typeface="微软雅黑" panose="020B0503020204020204" pitchFamily="34" charset="-122"/>
              </a:rPr>
              <a:t>3</a:t>
            </a:r>
            <a:r>
              <a:rPr lang="zh-CN" altLang="en-US" sz="2000" dirty="0">
                <a:solidFill>
                  <a:schemeClr val="tx1"/>
                </a:solidFill>
                <a:latin typeface="微软雅黑" panose="020B0503020204020204" pitchFamily="34" charset="-122"/>
                <a:ea typeface="微软雅黑" panose="020B0503020204020204" pitchFamily="34" charset="-122"/>
              </a:rPr>
              <a:t>月</a:t>
            </a:r>
            <a:r>
              <a:rPr lang="en-US" altLang="zh-CN" sz="2000" dirty="0">
                <a:solidFill>
                  <a:schemeClr val="tx1"/>
                </a:solidFill>
                <a:latin typeface="微软雅黑" panose="020B0503020204020204" pitchFamily="34" charset="-122"/>
                <a:ea typeface="微软雅黑" panose="020B0503020204020204" pitchFamily="34" charset="-122"/>
              </a:rPr>
              <a:t>19</a:t>
            </a:r>
            <a:r>
              <a:rPr lang="zh-CN" altLang="en-US" sz="2000" dirty="0">
                <a:solidFill>
                  <a:schemeClr val="tx1"/>
                </a:solidFill>
                <a:latin typeface="微软雅黑" panose="020B0503020204020204" pitchFamily="34" charset="-122"/>
                <a:ea typeface="微软雅黑" panose="020B0503020204020204" pitchFamily="34" charset="-122"/>
              </a:rPr>
              <a:t>日加入）</a:t>
            </a:r>
          </a:p>
        </p:txBody>
      </p:sp>
      <p:sp>
        <p:nvSpPr>
          <p:cNvPr id="5" name="圆角矩形 4"/>
          <p:cNvSpPr/>
          <p:nvPr/>
        </p:nvSpPr>
        <p:spPr>
          <a:xfrm>
            <a:off x="-20010" y="476672"/>
            <a:ext cx="9776586" cy="72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2</a:t>
            </a:r>
            <a:r>
              <a:rPr lang="zh-CN" altLang="en-US" sz="2800" dirty="0" smtClean="0">
                <a:latin typeface="微软雅黑" panose="020B0503020204020204" pitchFamily="34" charset="-122"/>
                <a:ea typeface="微软雅黑" panose="020B0503020204020204" pitchFamily="34" charset="-122"/>
              </a:rPr>
              <a:t>、专利文献的产生</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682372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39552" y="1196752"/>
            <a:ext cx="8712968" cy="5112568"/>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专利族</a:t>
            </a:r>
            <a:r>
              <a:rPr lang="en-US" altLang="zh-CN" sz="2000" dirty="0" smtClean="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Patent Family)</a:t>
            </a: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同一项发明创造在多个国家申请专利而产生的一组内容相同或基本相同的文件出版物</a:t>
            </a:r>
            <a:r>
              <a:rPr lang="en-US" altLang="zh-CN" sz="20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称为专利族。同</a:t>
            </a:r>
            <a:r>
              <a:rPr lang="zh-CN" altLang="en-US" sz="2000" dirty="0">
                <a:solidFill>
                  <a:schemeClr val="tx1"/>
                </a:solidFill>
                <a:latin typeface="微软雅黑" panose="020B0503020204020204" pitchFamily="34" charset="-122"/>
                <a:ea typeface="微软雅黑" panose="020B0503020204020204" pitchFamily="34" charset="-122"/>
              </a:rPr>
              <a:t>一专利族中每件专利互为同族专利</a:t>
            </a:r>
            <a:r>
              <a:rPr lang="zh-CN" altLang="en-US" sz="2000" dirty="0" smtClean="0">
                <a:solidFill>
                  <a:schemeClr val="tx1"/>
                </a:solidFill>
                <a:latin typeface="微软雅黑" panose="020B0503020204020204" pitchFamily="34" charset="-122"/>
                <a:ea typeface="微软雅黑" panose="020B0503020204020204" pitchFamily="34" charset="-122"/>
              </a:rPr>
              <a:t>。同族</a:t>
            </a:r>
            <a:r>
              <a:rPr lang="zh-CN" altLang="en-US" sz="2000" dirty="0">
                <a:solidFill>
                  <a:schemeClr val="tx1"/>
                </a:solidFill>
                <a:latin typeface="微软雅黑" panose="020B0503020204020204" pitchFamily="34" charset="-122"/>
                <a:ea typeface="微软雅黑" panose="020B0503020204020204" pitchFamily="34" charset="-122"/>
              </a:rPr>
              <a:t>专利之间靠”优先权”这一媒介</a:t>
            </a:r>
            <a:r>
              <a:rPr lang="zh-CN" altLang="en-US" sz="2000" dirty="0" smtClean="0">
                <a:solidFill>
                  <a:schemeClr val="tx1"/>
                </a:solidFill>
                <a:latin typeface="微软雅黑" panose="020B0503020204020204" pitchFamily="34" charset="-122"/>
                <a:ea typeface="微软雅黑" panose="020B0503020204020204" pitchFamily="34" charset="-122"/>
              </a:rPr>
              <a:t>联系。</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例：专利族</a:t>
            </a:r>
            <a:r>
              <a:rPr lang="en-US" altLang="zh-CN" sz="2000" dirty="0">
                <a:solidFill>
                  <a:schemeClr val="tx1"/>
                </a:solidFill>
                <a:latin typeface="微软雅黑" panose="020B0503020204020204" pitchFamily="34" charset="-122"/>
                <a:ea typeface="微软雅黑" panose="020B0503020204020204" pitchFamily="34" charset="-122"/>
              </a:rPr>
              <a:t>:</a:t>
            </a:r>
          </a:p>
          <a:p>
            <a:pPr marL="0" indent="0" algn="just">
              <a:lnSpc>
                <a:spcPct val="150000"/>
              </a:lnSpc>
              <a:buNone/>
            </a:pPr>
            <a:r>
              <a:rPr lang="en-US" altLang="zh-CN" sz="2000" dirty="0">
                <a:solidFill>
                  <a:schemeClr val="tx1"/>
                </a:solidFill>
                <a:latin typeface="微软雅黑" panose="020B0503020204020204" pitchFamily="34" charset="-122"/>
                <a:ea typeface="微软雅黑" panose="020B0503020204020204" pitchFamily="34" charset="-122"/>
              </a:rPr>
              <a:t>US4588244A</a:t>
            </a:r>
            <a:r>
              <a:rPr lang="zh-CN" altLang="en-US" sz="2000" dirty="0">
                <a:solidFill>
                  <a:schemeClr val="tx1"/>
                </a:solidFill>
                <a:latin typeface="微软雅黑" panose="020B0503020204020204" pitchFamily="34" charset="-122"/>
                <a:ea typeface="微软雅黑" panose="020B0503020204020204" pitchFamily="34" charset="-122"/>
              </a:rPr>
              <a:t>（申请日：</a:t>
            </a:r>
            <a:r>
              <a:rPr lang="en-US" altLang="zh-CN" sz="2000" dirty="0">
                <a:solidFill>
                  <a:schemeClr val="tx1"/>
                </a:solidFill>
                <a:latin typeface="微软雅黑" panose="020B0503020204020204" pitchFamily="34" charset="-122"/>
                <a:ea typeface="微软雅黑" panose="020B0503020204020204" pitchFamily="34" charset="-122"/>
              </a:rPr>
              <a:t>1985</a:t>
            </a:r>
            <a:r>
              <a:rPr lang="zh-CN" altLang="en-US" sz="2000" dirty="0">
                <a:solidFill>
                  <a:schemeClr val="tx1"/>
                </a:solidFill>
                <a:latin typeface="微软雅黑" panose="020B0503020204020204" pitchFamily="34" charset="-122"/>
                <a:ea typeface="微软雅黑" panose="020B0503020204020204" pitchFamily="34" charset="-122"/>
              </a:rPr>
              <a:t>年</a:t>
            </a:r>
            <a:r>
              <a:rPr lang="en-US" altLang="zh-CN" sz="2000" dirty="0">
                <a:solidFill>
                  <a:schemeClr val="tx1"/>
                </a:solidFill>
                <a:latin typeface="微软雅黑" panose="020B0503020204020204" pitchFamily="34" charset="-122"/>
                <a:ea typeface="微软雅黑" panose="020B0503020204020204" pitchFamily="34" charset="-122"/>
              </a:rPr>
              <a:t>1</a:t>
            </a:r>
            <a:r>
              <a:rPr lang="zh-CN" altLang="en-US" sz="2000" dirty="0">
                <a:solidFill>
                  <a:schemeClr val="tx1"/>
                </a:solidFill>
                <a:latin typeface="微软雅黑" panose="020B0503020204020204" pitchFamily="34" charset="-122"/>
                <a:ea typeface="微软雅黑" panose="020B0503020204020204" pitchFamily="34" charset="-122"/>
              </a:rPr>
              <a:t>月</a:t>
            </a:r>
            <a:r>
              <a:rPr lang="en-US" altLang="zh-CN" sz="2000" dirty="0">
                <a:solidFill>
                  <a:schemeClr val="tx1"/>
                </a:solidFill>
                <a:latin typeface="微软雅黑" panose="020B0503020204020204" pitchFamily="34" charset="-122"/>
                <a:ea typeface="微软雅黑" panose="020B0503020204020204" pitchFamily="34" charset="-122"/>
              </a:rPr>
              <a:t>14</a:t>
            </a:r>
            <a:r>
              <a:rPr lang="zh-CN" altLang="en-US" sz="2000" dirty="0">
                <a:solidFill>
                  <a:schemeClr val="tx1"/>
                </a:solidFill>
                <a:latin typeface="微软雅黑" panose="020B0503020204020204" pitchFamily="34" charset="-122"/>
                <a:ea typeface="微软雅黑" panose="020B0503020204020204" pitchFamily="34" charset="-122"/>
              </a:rPr>
              <a:t>日）</a:t>
            </a:r>
          </a:p>
          <a:p>
            <a:pPr marL="0" indent="0" algn="just">
              <a:lnSpc>
                <a:spcPct val="150000"/>
              </a:lnSpc>
              <a:buNone/>
            </a:pPr>
            <a:r>
              <a:rPr lang="en-US" altLang="zh-CN" sz="2000" dirty="0">
                <a:solidFill>
                  <a:schemeClr val="tx1"/>
                </a:solidFill>
                <a:latin typeface="微软雅黑" panose="020B0503020204020204" pitchFamily="34" charset="-122"/>
                <a:ea typeface="微软雅黑" panose="020B0503020204020204" pitchFamily="34" charset="-122"/>
              </a:rPr>
              <a:t>JP61198582A</a:t>
            </a:r>
            <a:r>
              <a:rPr lang="zh-CN" altLang="en-US" sz="2000" dirty="0">
                <a:solidFill>
                  <a:schemeClr val="tx1"/>
                </a:solidFill>
                <a:latin typeface="微软雅黑" panose="020B0503020204020204" pitchFamily="34" charset="-122"/>
                <a:ea typeface="微软雅黑" panose="020B0503020204020204" pitchFamily="34" charset="-122"/>
              </a:rPr>
              <a:t>（申请日：</a:t>
            </a:r>
            <a:r>
              <a:rPr lang="en-US" altLang="zh-CN" sz="2000" dirty="0">
                <a:solidFill>
                  <a:schemeClr val="tx1"/>
                </a:solidFill>
                <a:latin typeface="微软雅黑" panose="020B0503020204020204" pitchFamily="34" charset="-122"/>
                <a:ea typeface="微软雅黑" panose="020B0503020204020204" pitchFamily="34" charset="-122"/>
              </a:rPr>
              <a:t>1985</a:t>
            </a:r>
            <a:r>
              <a:rPr lang="zh-CN" altLang="en-US" sz="2000" dirty="0">
                <a:solidFill>
                  <a:schemeClr val="tx1"/>
                </a:solidFill>
                <a:latin typeface="微软雅黑" panose="020B0503020204020204" pitchFamily="34" charset="-122"/>
                <a:ea typeface="微软雅黑" panose="020B0503020204020204" pitchFamily="34" charset="-122"/>
              </a:rPr>
              <a:t>年</a:t>
            </a:r>
            <a:r>
              <a:rPr lang="en-US" altLang="zh-CN" sz="2000" dirty="0">
                <a:solidFill>
                  <a:schemeClr val="tx1"/>
                </a:solidFill>
                <a:latin typeface="微软雅黑" panose="020B0503020204020204" pitchFamily="34" charset="-122"/>
                <a:ea typeface="微软雅黑" panose="020B0503020204020204" pitchFamily="34" charset="-122"/>
              </a:rPr>
              <a:t>11</a:t>
            </a:r>
            <a:r>
              <a:rPr lang="zh-CN" altLang="en-US" sz="2000" dirty="0">
                <a:solidFill>
                  <a:schemeClr val="tx1"/>
                </a:solidFill>
                <a:latin typeface="微软雅黑" panose="020B0503020204020204" pitchFamily="34" charset="-122"/>
                <a:ea typeface="微软雅黑" panose="020B0503020204020204" pitchFamily="34" charset="-122"/>
              </a:rPr>
              <a:t>月</a:t>
            </a:r>
            <a:r>
              <a:rPr lang="en-US" altLang="zh-CN" sz="2000" dirty="0">
                <a:solidFill>
                  <a:schemeClr val="tx1"/>
                </a:solidFill>
                <a:latin typeface="微软雅黑" panose="020B0503020204020204" pitchFamily="34" charset="-122"/>
                <a:ea typeface="微软雅黑" panose="020B0503020204020204" pitchFamily="34" charset="-122"/>
              </a:rPr>
              <a:t>30</a:t>
            </a:r>
            <a:r>
              <a:rPr lang="zh-CN" altLang="en-US" sz="2000" dirty="0">
                <a:solidFill>
                  <a:schemeClr val="tx1"/>
                </a:solidFill>
                <a:latin typeface="微软雅黑" panose="020B0503020204020204" pitchFamily="34" charset="-122"/>
                <a:ea typeface="微软雅黑" panose="020B0503020204020204" pitchFamily="34" charset="-122"/>
              </a:rPr>
              <a:t>日）  互为同族专利</a:t>
            </a:r>
          </a:p>
          <a:p>
            <a:pPr marL="0" indent="0" algn="just">
              <a:lnSpc>
                <a:spcPct val="150000"/>
              </a:lnSpc>
              <a:buNone/>
            </a:pPr>
            <a:r>
              <a:rPr lang="en-US" altLang="zh-CN" sz="2000" dirty="0" smtClean="0">
                <a:solidFill>
                  <a:schemeClr val="tx1"/>
                </a:solidFill>
                <a:latin typeface="微软雅黑" panose="020B0503020204020204" pitchFamily="34" charset="-122"/>
                <a:ea typeface="微软雅黑" panose="020B0503020204020204" pitchFamily="34" charset="-122"/>
              </a:rPr>
              <a:t>FR2576156A</a:t>
            </a:r>
            <a:r>
              <a:rPr lang="zh-CN" altLang="en-US" sz="2000" dirty="0">
                <a:solidFill>
                  <a:schemeClr val="tx1"/>
                </a:solidFill>
                <a:latin typeface="微软雅黑" panose="020B0503020204020204" pitchFamily="34" charset="-122"/>
                <a:ea typeface="微软雅黑" panose="020B0503020204020204" pitchFamily="34" charset="-122"/>
              </a:rPr>
              <a:t>（申请日：</a:t>
            </a:r>
            <a:r>
              <a:rPr lang="en-US" altLang="zh-CN" sz="2000" dirty="0">
                <a:solidFill>
                  <a:schemeClr val="tx1"/>
                </a:solidFill>
                <a:latin typeface="微软雅黑" panose="020B0503020204020204" pitchFamily="34" charset="-122"/>
                <a:ea typeface="微软雅黑" panose="020B0503020204020204" pitchFamily="34" charset="-122"/>
              </a:rPr>
              <a:t>1986</a:t>
            </a:r>
            <a:r>
              <a:rPr lang="zh-CN" altLang="en-US" sz="2000" dirty="0">
                <a:solidFill>
                  <a:schemeClr val="tx1"/>
                </a:solidFill>
                <a:latin typeface="微软雅黑" panose="020B0503020204020204" pitchFamily="34" charset="-122"/>
                <a:ea typeface="微软雅黑" panose="020B0503020204020204" pitchFamily="34" charset="-122"/>
              </a:rPr>
              <a:t>年</a:t>
            </a:r>
            <a:r>
              <a:rPr lang="en-US" altLang="zh-CN" sz="2000" dirty="0">
                <a:solidFill>
                  <a:schemeClr val="tx1"/>
                </a:solidFill>
                <a:latin typeface="微软雅黑" panose="020B0503020204020204" pitchFamily="34" charset="-122"/>
                <a:ea typeface="微软雅黑" panose="020B0503020204020204" pitchFamily="34" charset="-122"/>
              </a:rPr>
              <a:t>1</a:t>
            </a:r>
            <a:r>
              <a:rPr lang="zh-CN" altLang="en-US" sz="2000" dirty="0">
                <a:solidFill>
                  <a:schemeClr val="tx1"/>
                </a:solidFill>
                <a:latin typeface="微软雅黑" panose="020B0503020204020204" pitchFamily="34" charset="-122"/>
                <a:ea typeface="微软雅黑" panose="020B0503020204020204" pitchFamily="34" charset="-122"/>
              </a:rPr>
              <a:t>月</a:t>
            </a:r>
            <a:r>
              <a:rPr lang="en-US" altLang="zh-CN" sz="2000" dirty="0">
                <a:solidFill>
                  <a:schemeClr val="tx1"/>
                </a:solidFill>
                <a:latin typeface="微软雅黑" panose="020B0503020204020204" pitchFamily="34" charset="-122"/>
                <a:ea typeface="微软雅黑" panose="020B0503020204020204" pitchFamily="34" charset="-122"/>
              </a:rPr>
              <a:t>13</a:t>
            </a:r>
            <a:r>
              <a:rPr lang="zh-CN" altLang="en-US" sz="2000" dirty="0">
                <a:solidFill>
                  <a:schemeClr val="tx1"/>
                </a:solidFill>
                <a:latin typeface="微软雅黑" panose="020B0503020204020204" pitchFamily="34" charset="-122"/>
                <a:ea typeface="微软雅黑" panose="020B0503020204020204" pitchFamily="34" charset="-122"/>
              </a:rPr>
              <a:t>日</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优先权包括：优先申请国家</a:t>
            </a:r>
            <a:r>
              <a:rPr lang="en-US" altLang="zh-CN" sz="2000" dirty="0">
                <a:solidFill>
                  <a:schemeClr val="tx1"/>
                </a:solidFill>
                <a:latin typeface="微软雅黑" panose="020B0503020204020204" pitchFamily="34" charset="-122"/>
                <a:ea typeface="微软雅黑" panose="020B0503020204020204" pitchFamily="34" charset="-122"/>
              </a:rPr>
              <a:t>——US</a:t>
            </a:r>
            <a:r>
              <a:rPr lang="zh-CN" altLang="en-US" sz="2000" dirty="0">
                <a:solidFill>
                  <a:schemeClr val="tx1"/>
                </a:solidFill>
                <a:latin typeface="微软雅黑" panose="020B0503020204020204" pitchFamily="34" charset="-122"/>
                <a:ea typeface="微软雅黑" panose="020B0503020204020204" pitchFamily="34" charset="-122"/>
              </a:rPr>
              <a:t>，</a:t>
            </a:r>
          </a:p>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            优先申请日期</a:t>
            </a: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dirty="0" smtClean="0">
                <a:solidFill>
                  <a:schemeClr val="tx1"/>
                </a:solidFill>
                <a:latin typeface="微软雅黑" panose="020B0503020204020204" pitchFamily="34" charset="-122"/>
                <a:ea typeface="微软雅黑" panose="020B0503020204020204" pitchFamily="34" charset="-122"/>
              </a:rPr>
              <a:t>1985.1.14</a:t>
            </a:r>
          </a:p>
        </p:txBody>
      </p:sp>
      <p:sp>
        <p:nvSpPr>
          <p:cNvPr id="5" name="圆角矩形 4"/>
          <p:cNvSpPr/>
          <p:nvPr/>
        </p:nvSpPr>
        <p:spPr>
          <a:xfrm>
            <a:off x="0" y="260648"/>
            <a:ext cx="9776586" cy="72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2</a:t>
            </a:r>
            <a:r>
              <a:rPr lang="zh-CN" altLang="en-US" sz="2800" dirty="0" smtClean="0">
                <a:latin typeface="微软雅黑" panose="020B0503020204020204" pitchFamily="34" charset="-122"/>
                <a:ea typeface="微软雅黑" panose="020B0503020204020204" pitchFamily="34" charset="-122"/>
              </a:rPr>
              <a:t>、专利文献的产生</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8910333"/>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484784"/>
            <a:ext cx="8640960" cy="4525963"/>
          </a:xfrm>
        </p:spPr>
        <p:txBody>
          <a:bodyPr>
            <a:normAutofit/>
          </a:bodyPr>
          <a:lstStyle/>
          <a:p>
            <a:r>
              <a:rPr lang="zh-CN" altLang="en-US" sz="2800" dirty="0">
                <a:latin typeface="微软雅黑" panose="020B0503020204020204" pitchFamily="34" charset="-122"/>
                <a:ea typeface="微软雅黑" panose="020B0503020204020204" pitchFamily="34" charset="-122"/>
              </a:rPr>
              <a:t>专利国家代码 ：瑞士</a:t>
            </a:r>
            <a:r>
              <a:rPr lang="en-US" altLang="zh-CN" sz="2800" dirty="0">
                <a:latin typeface="微软雅黑" panose="020B0503020204020204" pitchFamily="34" charset="-122"/>
                <a:ea typeface="微软雅黑" panose="020B0503020204020204" pitchFamily="34" charset="-122"/>
              </a:rPr>
              <a:t>CH</a:t>
            </a:r>
            <a:r>
              <a:rPr lang="zh-CN" altLang="en-US" sz="2800" dirty="0">
                <a:latin typeface="微软雅黑" panose="020B0503020204020204" pitchFamily="34" charset="-122"/>
                <a:ea typeface="微软雅黑" panose="020B0503020204020204" pitchFamily="34" charset="-122"/>
              </a:rPr>
              <a:t>、瑞典</a:t>
            </a:r>
            <a:r>
              <a:rPr lang="en-US" altLang="zh-CN" sz="2800" dirty="0">
                <a:latin typeface="微软雅黑" panose="020B0503020204020204" pitchFamily="34" charset="-122"/>
                <a:ea typeface="微软雅黑" panose="020B0503020204020204" pitchFamily="34" charset="-122"/>
              </a:rPr>
              <a:t>SE</a:t>
            </a:r>
            <a:r>
              <a:rPr lang="zh-CN" altLang="en-US" sz="2800" dirty="0">
                <a:latin typeface="微软雅黑" panose="020B0503020204020204" pitchFamily="34" charset="-122"/>
                <a:ea typeface="微软雅黑" panose="020B0503020204020204" pitchFamily="34" charset="-122"/>
              </a:rPr>
              <a:t>、英国</a:t>
            </a:r>
            <a:r>
              <a:rPr lang="en-US" altLang="zh-CN" sz="2800" dirty="0">
                <a:latin typeface="微软雅黑" panose="020B0503020204020204" pitchFamily="34" charset="-122"/>
                <a:ea typeface="微软雅黑" panose="020B0503020204020204" pitchFamily="34" charset="-122"/>
              </a:rPr>
              <a:t>GB</a:t>
            </a:r>
            <a:r>
              <a:rPr lang="zh-CN" altLang="en-US" sz="2800" dirty="0">
                <a:latin typeface="微软雅黑" panose="020B0503020204020204" pitchFamily="34" charset="-122"/>
                <a:ea typeface="微软雅黑" panose="020B0503020204020204" pitchFamily="34" charset="-122"/>
              </a:rPr>
              <a:t>、俄罗斯</a:t>
            </a:r>
            <a:r>
              <a:rPr lang="en-US" altLang="zh-CN" sz="2800" dirty="0">
                <a:latin typeface="微软雅黑" panose="020B0503020204020204" pitchFamily="34" charset="-122"/>
                <a:ea typeface="微软雅黑" panose="020B0503020204020204" pitchFamily="34" charset="-122"/>
              </a:rPr>
              <a:t>RU</a:t>
            </a:r>
            <a:r>
              <a:rPr lang="zh-CN" altLang="en-US" sz="2800" dirty="0">
                <a:latin typeface="微软雅黑" panose="020B0503020204020204" pitchFamily="34" charset="-122"/>
                <a:ea typeface="微软雅黑" panose="020B0503020204020204" pitchFamily="34" charset="-122"/>
              </a:rPr>
              <a:t>、德国</a:t>
            </a:r>
            <a:r>
              <a:rPr lang="en-US" altLang="zh-CN" sz="2800" dirty="0">
                <a:latin typeface="微软雅黑" panose="020B0503020204020204" pitchFamily="34" charset="-122"/>
                <a:ea typeface="微软雅黑" panose="020B0503020204020204" pitchFamily="34" charset="-122"/>
              </a:rPr>
              <a:t>DE</a:t>
            </a:r>
            <a:r>
              <a:rPr lang="zh-CN" altLang="en-US" sz="2800" dirty="0">
                <a:latin typeface="微软雅黑" panose="020B0503020204020204" pitchFamily="34" charset="-122"/>
                <a:ea typeface="微软雅黑" panose="020B0503020204020204" pitchFamily="34" charset="-122"/>
              </a:rPr>
              <a:t>、意大利</a:t>
            </a:r>
            <a:r>
              <a:rPr lang="en-US" altLang="zh-CN" sz="2800" dirty="0">
                <a:latin typeface="微软雅黑" panose="020B0503020204020204" pitchFamily="34" charset="-122"/>
                <a:ea typeface="微软雅黑" panose="020B0503020204020204" pitchFamily="34" charset="-122"/>
              </a:rPr>
              <a:t>IT</a:t>
            </a:r>
            <a:r>
              <a:rPr lang="zh-CN" altLang="en-US" sz="2800" dirty="0">
                <a:latin typeface="微软雅黑" panose="020B0503020204020204" pitchFamily="34" charset="-122"/>
                <a:ea typeface="微软雅黑" panose="020B0503020204020204" pitchFamily="34" charset="-122"/>
              </a:rPr>
              <a:t>、西班牙</a:t>
            </a:r>
            <a:r>
              <a:rPr lang="en-US" altLang="zh-CN" sz="2800" dirty="0">
                <a:latin typeface="微软雅黑" panose="020B0503020204020204" pitchFamily="34" charset="-122"/>
                <a:ea typeface="微软雅黑" panose="020B0503020204020204" pitchFamily="34" charset="-122"/>
              </a:rPr>
              <a:t>ES</a:t>
            </a:r>
            <a:r>
              <a:rPr lang="zh-CN" altLang="en-US" sz="2800" dirty="0">
                <a:latin typeface="微软雅黑" panose="020B0503020204020204" pitchFamily="34" charset="-122"/>
                <a:ea typeface="微软雅黑" panose="020B0503020204020204" pitchFamily="34" charset="-122"/>
              </a:rPr>
              <a:t>、欧专局</a:t>
            </a:r>
            <a:r>
              <a:rPr lang="en-US" altLang="zh-CN" sz="2800" dirty="0">
                <a:latin typeface="微软雅黑" panose="020B0503020204020204" pitchFamily="34" charset="-122"/>
                <a:ea typeface="微软雅黑" panose="020B0503020204020204" pitchFamily="34" charset="-122"/>
              </a:rPr>
              <a:t>EP</a:t>
            </a:r>
            <a:r>
              <a:rPr lang="zh-CN" altLang="en-US" sz="2800" dirty="0">
                <a:latin typeface="微软雅黑" panose="020B0503020204020204" pitchFamily="34" charset="-122"/>
                <a:ea typeface="微软雅黑" panose="020B0503020204020204" pitchFamily="34" charset="-122"/>
              </a:rPr>
              <a:t>、美国</a:t>
            </a:r>
            <a:r>
              <a:rPr lang="en-US" altLang="zh-CN" sz="2800" dirty="0">
                <a:latin typeface="微软雅黑" panose="020B0503020204020204" pitchFamily="34" charset="-122"/>
                <a:ea typeface="微软雅黑" panose="020B0503020204020204" pitchFamily="34" charset="-122"/>
              </a:rPr>
              <a:t>US</a:t>
            </a:r>
            <a:r>
              <a:rPr lang="zh-CN" altLang="en-US" sz="2800" dirty="0">
                <a:latin typeface="微软雅黑" panose="020B0503020204020204" pitchFamily="34" charset="-122"/>
                <a:ea typeface="微软雅黑" panose="020B0503020204020204" pitchFamily="34" charset="-122"/>
              </a:rPr>
              <a:t>，韩国</a:t>
            </a:r>
            <a:r>
              <a:rPr lang="en-US" altLang="zh-CN" sz="2800" dirty="0">
                <a:latin typeface="微软雅黑" panose="020B0503020204020204" pitchFamily="34" charset="-122"/>
                <a:ea typeface="微软雅黑" panose="020B0503020204020204" pitchFamily="34" charset="-122"/>
              </a:rPr>
              <a:t>KR</a:t>
            </a:r>
            <a:r>
              <a:rPr lang="zh-CN" altLang="en-US" sz="2800" dirty="0">
                <a:latin typeface="微软雅黑" panose="020B0503020204020204" pitchFamily="34" charset="-122"/>
                <a:ea typeface="微软雅黑" panose="020B0503020204020204" pitchFamily="34" charset="-122"/>
              </a:rPr>
              <a:t>，中国</a:t>
            </a:r>
            <a:r>
              <a:rPr lang="en-US" altLang="zh-CN" sz="2800" dirty="0">
                <a:latin typeface="微软雅黑" panose="020B0503020204020204" pitchFamily="34" charset="-122"/>
                <a:ea typeface="微软雅黑" panose="020B0503020204020204" pitchFamily="34" charset="-122"/>
              </a:rPr>
              <a:t>CN</a:t>
            </a:r>
            <a:r>
              <a:rPr lang="zh-CN" altLang="en-US" sz="2800" dirty="0">
                <a:latin typeface="微软雅黑" panose="020B0503020204020204" pitchFamily="34" charset="-122"/>
                <a:ea typeface="微软雅黑" panose="020B0503020204020204" pitchFamily="34" charset="-122"/>
              </a:rPr>
              <a:t>，日本</a:t>
            </a:r>
            <a:r>
              <a:rPr lang="en-US" altLang="zh-CN" sz="2800" dirty="0">
                <a:latin typeface="微软雅黑" panose="020B0503020204020204" pitchFamily="34" charset="-122"/>
                <a:ea typeface="微软雅黑" panose="020B0503020204020204" pitchFamily="34" charset="-122"/>
              </a:rPr>
              <a:t>JP</a:t>
            </a:r>
            <a:endParaRPr lang="zh-CN" altLang="en-US" sz="2800" dirty="0">
              <a:latin typeface="微软雅黑" panose="020B0503020204020204" pitchFamily="34" charset="-122"/>
              <a:ea typeface="微软雅黑" panose="020B0503020204020204" pitchFamily="34" charset="-122"/>
            </a:endParaRPr>
          </a:p>
        </p:txBody>
      </p:sp>
      <p:sp>
        <p:nvSpPr>
          <p:cNvPr id="4" name="圆角矩形 3"/>
          <p:cNvSpPr/>
          <p:nvPr/>
        </p:nvSpPr>
        <p:spPr>
          <a:xfrm>
            <a:off x="-20010" y="476672"/>
            <a:ext cx="9776586" cy="72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2</a:t>
            </a:r>
            <a:r>
              <a:rPr lang="zh-CN" altLang="en-US" sz="2800" dirty="0" smtClean="0">
                <a:latin typeface="微软雅黑" panose="020B0503020204020204" pitchFamily="34" charset="-122"/>
                <a:ea typeface="微软雅黑" panose="020B0503020204020204" pitchFamily="34" charset="-122"/>
              </a:rPr>
              <a:t>、专利文献的产生</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157465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67544" y="1312862"/>
            <a:ext cx="8676456" cy="5212482"/>
          </a:xfrm>
        </p:spPr>
        <p:txBody>
          <a:bodyPr>
            <a:normAutofit/>
          </a:bodyPr>
          <a:lstStyle/>
          <a:p>
            <a:pPr eaLnBrk="1" hangingPunct="1">
              <a:lnSpc>
                <a:spcPct val="80000"/>
              </a:lnSpc>
              <a:spcBef>
                <a:spcPts val="1200"/>
              </a:spcBef>
              <a:buClr>
                <a:schemeClr val="tx2"/>
              </a:buClr>
              <a:buSzPts val="2000"/>
            </a:pPr>
            <a:r>
              <a:rPr lang="zh-CN" altLang="zh-CN" sz="2800" b="1" dirty="0" smtClean="0">
                <a:latin typeface="微软雅黑" panose="020B0503020204020204" pitchFamily="34" charset="-122"/>
                <a:ea typeface="微软雅黑" panose="020B0503020204020204" pitchFamily="34" charset="-122"/>
              </a:rPr>
              <a:t>内容新颖、报道迅速</a:t>
            </a:r>
            <a:endParaRPr lang="en-US" altLang="zh-CN" sz="2800" b="1" dirty="0" smtClean="0">
              <a:latin typeface="微软雅黑" panose="020B0503020204020204" pitchFamily="34" charset="-122"/>
              <a:ea typeface="微软雅黑" panose="020B0503020204020204" pitchFamily="34" charset="-122"/>
            </a:endParaRPr>
          </a:p>
          <a:p>
            <a:pPr marL="0" indent="0" eaLnBrk="1" hangingPunct="1">
              <a:lnSpc>
                <a:spcPct val="150000"/>
              </a:lnSpc>
              <a:spcBef>
                <a:spcPts val="1200"/>
              </a:spcBef>
              <a:buNone/>
            </a:pPr>
            <a:r>
              <a:rPr lang="zh-CN" altLang="zh-CN" sz="2400" dirty="0" smtClean="0">
                <a:latin typeface="微软雅黑" panose="020B0503020204020204" pitchFamily="34" charset="-122"/>
                <a:ea typeface="微软雅黑" panose="020B0503020204020204" pitchFamily="34" charset="-122"/>
              </a:rPr>
              <a:t>由于专利制度中特有的优先权原则，发明人往往会在发明完成的第一时间里提出专利申请。因此</a:t>
            </a:r>
            <a:r>
              <a:rPr lang="en-US" altLang="zh-CN" sz="2400" dirty="0" smtClean="0">
                <a:latin typeface="微软雅黑" panose="020B0503020204020204" pitchFamily="34" charset="-122"/>
                <a:ea typeface="微软雅黑" panose="020B0503020204020204" pitchFamily="34" charset="-122"/>
              </a:rPr>
              <a:t>90-95%</a:t>
            </a:r>
            <a:r>
              <a:rPr lang="zh-CN" altLang="zh-CN" sz="2400" dirty="0" smtClean="0">
                <a:latin typeface="微软雅黑" panose="020B0503020204020204" pitchFamily="34" charset="-122"/>
                <a:ea typeface="微软雅黑" panose="020B0503020204020204" pitchFamily="34" charset="-122"/>
              </a:rPr>
              <a:t>的发明创造会很快地首先出现在专利文献中，所以专利文献是跟踪技术创新领域最新进展的一个重要媒介，根据多个专利权威机构的调查表明，一般</a:t>
            </a:r>
            <a:r>
              <a:rPr lang="zh-CN" altLang="zh-CN" sz="2400" dirty="0" smtClean="0">
                <a:latin typeface="微软雅黑" panose="020B0503020204020204" pitchFamily="34" charset="-122"/>
                <a:ea typeface="微软雅黑" panose="020B0503020204020204" pitchFamily="34" charset="-122"/>
                <a:cs typeface="Arial" pitchFamily="34" charset="0"/>
              </a:rPr>
              <a:t>80%以上的专利不会再以其它形式（论文、会议等）发表。</a:t>
            </a:r>
            <a:endParaRPr lang="zh-CN" altLang="zh-CN" sz="2400" dirty="0" smtClean="0">
              <a:latin typeface="微软雅黑" panose="020B0503020204020204" pitchFamily="34" charset="-122"/>
              <a:ea typeface="微软雅黑" panose="020B0503020204020204" pitchFamily="34" charset="-122"/>
            </a:endParaRPr>
          </a:p>
          <a:p>
            <a:pPr marL="0" indent="0" eaLnBrk="1" hangingPunct="1">
              <a:lnSpc>
                <a:spcPct val="150000"/>
              </a:lnSpc>
              <a:spcBef>
                <a:spcPts val="725"/>
              </a:spcBef>
              <a:buNone/>
            </a:pPr>
            <a:r>
              <a:rPr lang="en-US" altLang="zh-CN" sz="2400" b="1" dirty="0" smtClean="0">
                <a:latin typeface="微软雅黑" panose="020B0503020204020204" pitchFamily="34" charset="-122"/>
                <a:ea typeface="微软雅黑" panose="020B0503020204020204" pitchFamily="34" charset="-122"/>
              </a:rPr>
              <a:t>  </a:t>
            </a:r>
            <a:endParaRPr lang="zh-CN" altLang="en-US" sz="2400" dirty="0" smtClean="0">
              <a:latin typeface="微软雅黑" panose="020B0503020204020204" pitchFamily="34" charset="-122"/>
              <a:ea typeface="微软雅黑" panose="020B0503020204020204" pitchFamily="34" charset="-122"/>
            </a:endParaRPr>
          </a:p>
        </p:txBody>
      </p:sp>
      <p:sp>
        <p:nvSpPr>
          <p:cNvPr id="3" name="圆角矩形 2"/>
          <p:cNvSpPr/>
          <p:nvPr/>
        </p:nvSpPr>
        <p:spPr>
          <a:xfrm>
            <a:off x="107504" y="332656"/>
            <a:ext cx="8928992" cy="720080"/>
          </a:xfrm>
          <a:prstGeom prst="roundRect">
            <a:avLst/>
          </a:prstGeom>
          <a:solidFill>
            <a:srgbClr val="FFC000"/>
          </a:solidFill>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3</a:t>
            </a:r>
            <a:r>
              <a:rPr lang="zh-CN" altLang="en-US" sz="2800" dirty="0" smtClean="0">
                <a:latin typeface="微软雅黑" panose="020B0503020204020204" pitchFamily="34" charset="-122"/>
                <a:ea typeface="微软雅黑" panose="020B0503020204020204" pitchFamily="34" charset="-122"/>
              </a:rPr>
              <a:t>、专利文献的特点</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4230271"/>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484784"/>
            <a:ext cx="8856984" cy="4525963"/>
          </a:xfrm>
        </p:spPr>
        <p:txBody>
          <a:bodyPr>
            <a:normAutofit/>
          </a:bodyPr>
          <a:lstStyle/>
          <a:p>
            <a:pPr>
              <a:spcBef>
                <a:spcPct val="0"/>
              </a:spcBef>
            </a:pPr>
            <a:r>
              <a:rPr lang="zh-CN" altLang="en-US" sz="2400" b="1" dirty="0">
                <a:latin typeface="微软雅黑" panose="020B0503020204020204" pitchFamily="34" charset="-122"/>
                <a:ea typeface="微软雅黑" panose="020B0503020204020204" pitchFamily="34" charset="-122"/>
              </a:rPr>
              <a:t>内容广泛、连续系统</a:t>
            </a:r>
            <a:r>
              <a:rPr lang="zh-CN" altLang="en-US" sz="2400" dirty="0">
                <a:latin typeface="微软雅黑" panose="020B0503020204020204" pitchFamily="34" charset="-122"/>
                <a:ea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a:p>
            <a:pPr marL="0" indent="0">
              <a:spcBef>
                <a:spcPct val="0"/>
              </a:spcBef>
              <a:buNone/>
            </a:pP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专利</a:t>
            </a:r>
            <a:r>
              <a:rPr lang="zh-CN" altLang="zh-CN" sz="2400" dirty="0">
                <a:latin typeface="微软雅黑" panose="020B0503020204020204" pitchFamily="34" charset="-122"/>
                <a:ea typeface="微软雅黑" panose="020B0503020204020204" pitchFamily="34" charset="-122"/>
              </a:rPr>
              <a:t>制度在许多国家由来已久，因此许多国家都保存了</a:t>
            </a:r>
            <a:r>
              <a:rPr lang="zh-CN" altLang="zh-CN" sz="2400" dirty="0" smtClean="0">
                <a:latin typeface="微软雅黑" panose="020B0503020204020204" pitchFamily="34" charset="-122"/>
                <a:ea typeface="微软雅黑" panose="020B0503020204020204" pitchFamily="34" charset="-122"/>
              </a:rPr>
              <a:t>大量广泛</a:t>
            </a:r>
            <a:r>
              <a:rPr lang="zh-CN" altLang="zh-CN" sz="2400" dirty="0">
                <a:latin typeface="微软雅黑" panose="020B0503020204020204" pitchFamily="34" charset="-122"/>
                <a:ea typeface="微软雅黑" panose="020B0503020204020204" pitchFamily="34" charset="-122"/>
              </a:rPr>
              <a:t>而系统的专利技术文献。</a:t>
            </a:r>
            <a:r>
              <a:rPr lang="zh-CN" altLang="zh-CN" sz="2400" b="1" dirty="0">
                <a:latin typeface="微软雅黑" panose="020B0503020204020204" pitchFamily="34" charset="-122"/>
                <a:ea typeface="微软雅黑" panose="020B0503020204020204" pitchFamily="34" charset="-122"/>
                <a:cs typeface="Times New Roman" pitchFamily="18" charset="0"/>
              </a:rPr>
              <a:t> </a:t>
            </a:r>
            <a:r>
              <a:rPr lang="zh-CN" altLang="zh-CN" sz="2400" dirty="0">
                <a:latin typeface="微软雅黑" panose="020B0503020204020204" pitchFamily="34" charset="-122"/>
                <a:ea typeface="微软雅黑" panose="020B0503020204020204" pitchFamily="34" charset="-122"/>
              </a:rPr>
              <a:t>从尖端的纳米技术到日常的生活用品，可以说无所不包；由于专利文献保存的系统性，可以反映出技术从无到有，从低级到高级的完整技术进化史。</a:t>
            </a:r>
          </a:p>
          <a:p>
            <a:pPr>
              <a:spcBef>
                <a:spcPct val="0"/>
              </a:spcBef>
            </a:pPr>
            <a:endParaRPr lang="zh-CN" altLang="zh-CN" sz="2400" dirty="0">
              <a:latin typeface="微软雅黑" panose="020B0503020204020204" pitchFamily="34" charset="-122"/>
              <a:ea typeface="微软雅黑" panose="020B0503020204020204" pitchFamily="34" charset="-122"/>
              <a:cs typeface="Times New Roman" pitchFamily="18" charset="0"/>
            </a:endParaRPr>
          </a:p>
          <a:p>
            <a:pPr marL="0" indent="0">
              <a:spcBef>
                <a:spcPct val="0"/>
              </a:spcBef>
              <a:buNone/>
            </a:pPr>
            <a:r>
              <a:rPr lang="en-US" altLang="zh-CN" sz="2400" dirty="0" smtClean="0">
                <a:latin typeface="微软雅黑" panose="020B0503020204020204" pitchFamily="34" charset="-122"/>
                <a:ea typeface="微软雅黑" panose="020B0503020204020204" pitchFamily="34" charset="-122"/>
                <a:cs typeface="Times New Roman" pitchFamily="18" charset="0"/>
              </a:rPr>
              <a:t>      </a:t>
            </a:r>
            <a:r>
              <a:rPr lang="zh-CN" altLang="zh-CN" sz="2400" dirty="0" smtClean="0">
                <a:latin typeface="微软雅黑" panose="020B0503020204020204" pitchFamily="34" charset="-122"/>
                <a:ea typeface="微软雅黑" panose="020B0503020204020204" pitchFamily="34" charset="-122"/>
                <a:cs typeface="Times New Roman" pitchFamily="18" charset="0"/>
              </a:rPr>
              <a:t>同时</a:t>
            </a:r>
            <a:r>
              <a:rPr lang="zh-CN" altLang="zh-CN" sz="2400" dirty="0">
                <a:latin typeface="微软雅黑" panose="020B0503020204020204" pitchFamily="34" charset="-122"/>
                <a:ea typeface="微软雅黑" panose="020B0503020204020204" pitchFamily="34" charset="-122"/>
                <a:cs typeface="Times New Roman" pitchFamily="18" charset="0"/>
              </a:rPr>
              <a:t>技术本身的发展也具有继承性、系统性。据统计</a:t>
            </a:r>
            <a:r>
              <a:rPr lang="en-US" altLang="zh-CN" sz="2400" dirty="0">
                <a:latin typeface="微软雅黑" panose="020B0503020204020204" pitchFamily="34" charset="-122"/>
                <a:ea typeface="微软雅黑" panose="020B0503020204020204" pitchFamily="34" charset="-122"/>
              </a:rPr>
              <a:t>70%</a:t>
            </a:r>
            <a:r>
              <a:rPr lang="zh-CN" altLang="zh-CN" sz="2400" dirty="0">
                <a:latin typeface="微软雅黑" panose="020B0503020204020204" pitchFamily="34" charset="-122"/>
                <a:ea typeface="微软雅黑" panose="020B0503020204020204" pitchFamily="34" charset="-122"/>
              </a:rPr>
              <a:t>的公司，是在现有专利技术中发展新技术的。系统地了解这些已有的技术文献是推动技术创新的基础。</a:t>
            </a:r>
          </a:p>
          <a:p>
            <a:endParaRPr lang="zh-CN" altLang="en-US" dirty="0"/>
          </a:p>
        </p:txBody>
      </p:sp>
      <p:sp>
        <p:nvSpPr>
          <p:cNvPr id="4" name="圆角矩形 3"/>
          <p:cNvSpPr/>
          <p:nvPr/>
        </p:nvSpPr>
        <p:spPr>
          <a:xfrm>
            <a:off x="179512" y="476672"/>
            <a:ext cx="8964488" cy="720080"/>
          </a:xfrm>
          <a:prstGeom prst="roundRect">
            <a:avLst/>
          </a:prstGeom>
          <a:solidFill>
            <a:srgbClr val="FFC000"/>
          </a:solidFill>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3</a:t>
            </a:r>
            <a:r>
              <a:rPr lang="zh-CN" altLang="en-US" sz="2800" dirty="0" smtClean="0">
                <a:latin typeface="微软雅黑" panose="020B0503020204020204" pitchFamily="34" charset="-122"/>
                <a:ea typeface="微软雅黑" panose="020B0503020204020204" pitchFamily="34" charset="-122"/>
              </a:rPr>
              <a:t>、专利文献的特点</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05719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7" name="Rectangle 3"/>
          <p:cNvSpPr>
            <a:spLocks noGrp="1" noChangeArrowheads="1"/>
          </p:cNvSpPr>
          <p:nvPr>
            <p:ph type="body" idx="4294967295"/>
          </p:nvPr>
        </p:nvSpPr>
        <p:spPr bwMode="auto">
          <a:xfrm>
            <a:off x="457921" y="1628776"/>
            <a:ext cx="8229600" cy="4784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pPr>
            <a:r>
              <a:rPr lang="zh-CN" altLang="en-US" sz="2100" b="1" smtClean="0"/>
              <a:t>这个发光棒棒糖只是奇迹的</a:t>
            </a:r>
            <a:r>
              <a:rPr lang="zh-CN" altLang="en-US" sz="2100" b="1" smtClean="0">
                <a:solidFill>
                  <a:srgbClr val="003399"/>
                </a:solidFill>
              </a:rPr>
              <a:t>小开端</a:t>
            </a:r>
            <a:r>
              <a:rPr lang="en-US" altLang="zh-CN" sz="2100" b="1" smtClean="0"/>
              <a:t>,</a:t>
            </a:r>
            <a:r>
              <a:rPr lang="zh-CN" altLang="en-US" sz="2100" b="1" smtClean="0"/>
              <a:t>两个邮递员往下想</a:t>
            </a:r>
            <a:r>
              <a:rPr lang="en-US" altLang="zh-CN" sz="2100" b="1" smtClean="0"/>
              <a:t>:</a:t>
            </a:r>
          </a:p>
          <a:p>
            <a:pPr eaLnBrk="1" hangingPunct="1">
              <a:lnSpc>
                <a:spcPct val="120000"/>
              </a:lnSpc>
            </a:pPr>
            <a:endParaRPr lang="en-US" altLang="zh-CN" sz="2100" b="1" smtClean="0"/>
          </a:p>
          <a:p>
            <a:pPr eaLnBrk="1" hangingPunct="1">
              <a:lnSpc>
                <a:spcPct val="120000"/>
              </a:lnSpc>
              <a:buFont typeface="Wingdings" pitchFamily="2" charset="2"/>
              <a:buNone/>
            </a:pPr>
            <a:r>
              <a:rPr lang="en-US" altLang="zh-CN" sz="2100" b="1" smtClean="0"/>
              <a:t>    </a:t>
            </a:r>
            <a:r>
              <a:rPr lang="zh-CN" altLang="en-US" sz="2100" b="1" smtClean="0">
                <a:solidFill>
                  <a:srgbClr val="003399"/>
                </a:solidFill>
              </a:rPr>
              <a:t>棒棒糖</a:t>
            </a:r>
            <a:r>
              <a:rPr lang="zh-CN" altLang="en-US" sz="2100" b="1" smtClean="0"/>
              <a:t>舔起来很费劲</a:t>
            </a:r>
            <a:r>
              <a:rPr lang="en-US" altLang="zh-CN" sz="2100" b="1" smtClean="0"/>
              <a:t>,</a:t>
            </a:r>
            <a:r>
              <a:rPr lang="zh-CN" altLang="en-US" sz="2100" b="1" smtClean="0"/>
              <a:t>起码对小孩子来说</a:t>
            </a:r>
            <a:r>
              <a:rPr lang="en-US" altLang="zh-CN" sz="2100" b="1" smtClean="0"/>
              <a:t>,</a:t>
            </a:r>
            <a:r>
              <a:rPr lang="zh-CN" altLang="en-US" sz="2100" b="1" smtClean="0"/>
              <a:t>时间久了</a:t>
            </a:r>
            <a:r>
              <a:rPr lang="en-US" altLang="zh-CN" sz="2100" b="1" smtClean="0"/>
              <a:t>,</a:t>
            </a:r>
            <a:r>
              <a:rPr lang="zh-CN" altLang="en-US" sz="2100" b="1" smtClean="0"/>
              <a:t>糖还没吃完</a:t>
            </a:r>
            <a:r>
              <a:rPr lang="en-US" altLang="zh-CN" sz="2100" b="1" smtClean="0"/>
              <a:t>,</a:t>
            </a:r>
            <a:r>
              <a:rPr lang="zh-CN" altLang="en-US" sz="2100" b="1" smtClean="0"/>
              <a:t>小腮帮子一定很酸。那么</a:t>
            </a:r>
            <a:r>
              <a:rPr lang="en-US" altLang="zh-CN" sz="2100" b="1" smtClean="0"/>
              <a:t>,</a:t>
            </a:r>
            <a:r>
              <a:rPr lang="zh-CN" altLang="en-US" sz="2100" b="1" smtClean="0"/>
              <a:t>主意又来了</a:t>
            </a:r>
            <a:r>
              <a:rPr lang="en-US" altLang="zh-CN" sz="2100" b="1" smtClean="0"/>
              <a:t>,</a:t>
            </a:r>
            <a:r>
              <a:rPr lang="zh-CN" altLang="en-US" sz="2100" b="1" smtClean="0">
                <a:solidFill>
                  <a:srgbClr val="FF0066"/>
                </a:solidFill>
              </a:rPr>
              <a:t>棒棒糖能不能带一个能自动旋转的插架</a:t>
            </a:r>
            <a:r>
              <a:rPr lang="en-US" altLang="zh-CN" sz="2100" b="1" smtClean="0">
                <a:solidFill>
                  <a:srgbClr val="FF0066"/>
                </a:solidFill>
              </a:rPr>
              <a:t>?</a:t>
            </a:r>
            <a:r>
              <a:rPr lang="zh-CN" altLang="en-US" sz="2100" b="1" smtClean="0">
                <a:solidFill>
                  <a:srgbClr val="FF0066"/>
                </a:solidFill>
              </a:rPr>
              <a:t>由电池驱动小马达</a:t>
            </a:r>
            <a:r>
              <a:rPr lang="en-US" altLang="zh-CN" sz="2100" b="1" smtClean="0">
                <a:solidFill>
                  <a:srgbClr val="FF0066"/>
                </a:solidFill>
              </a:rPr>
              <a:t>,</a:t>
            </a:r>
            <a:r>
              <a:rPr lang="zh-CN" altLang="en-US" sz="2100" b="1" smtClean="0">
                <a:solidFill>
                  <a:srgbClr val="FF0066"/>
                </a:solidFill>
              </a:rPr>
              <a:t>通过小齿轮转动糖果</a:t>
            </a:r>
            <a:r>
              <a:rPr lang="en-US" altLang="zh-CN" sz="2100" b="1" smtClean="0">
                <a:solidFill>
                  <a:srgbClr val="FF0066"/>
                </a:solidFill>
              </a:rPr>
              <a:t>,</a:t>
            </a:r>
            <a:r>
              <a:rPr lang="zh-CN" altLang="en-US" sz="2100" b="1" smtClean="0">
                <a:solidFill>
                  <a:srgbClr val="FF0066"/>
                </a:solidFill>
              </a:rPr>
              <a:t>这样腮帮子不就不酸了吗</a:t>
            </a:r>
            <a:r>
              <a:rPr lang="en-US" altLang="zh-CN" sz="2100" b="1" smtClean="0"/>
              <a:t>?</a:t>
            </a:r>
            <a:r>
              <a:rPr lang="zh-CN" altLang="en-US" sz="2100" b="1" smtClean="0"/>
              <a:t>而且还好玩</a:t>
            </a:r>
            <a:r>
              <a:rPr lang="en-US" altLang="zh-CN" sz="2100" b="1" smtClean="0"/>
              <a:t>!</a:t>
            </a:r>
          </a:p>
          <a:p>
            <a:pPr eaLnBrk="1" hangingPunct="1">
              <a:lnSpc>
                <a:spcPct val="120000"/>
              </a:lnSpc>
              <a:buFont typeface="Wingdings" pitchFamily="2" charset="2"/>
              <a:buNone/>
            </a:pPr>
            <a:r>
              <a:rPr lang="en-US" altLang="zh-CN" sz="2100" b="1" smtClean="0"/>
              <a:t>     </a:t>
            </a:r>
            <a:r>
              <a:rPr lang="zh-CN" altLang="en-US" sz="2100" b="1" smtClean="0"/>
              <a:t>结果旋转棒棒糖获得了巨大的成功</a:t>
            </a:r>
            <a:r>
              <a:rPr lang="en-US" altLang="zh-CN" sz="2100" b="1" smtClean="0"/>
              <a:t>!</a:t>
            </a:r>
            <a:r>
              <a:rPr lang="zh-CN" altLang="en-US" sz="2100" b="1" smtClean="0"/>
              <a:t>通过超级市场以及自动售货机</a:t>
            </a:r>
            <a:r>
              <a:rPr lang="en-US" altLang="zh-CN" sz="2100" b="1" smtClean="0"/>
              <a:t>,</a:t>
            </a:r>
            <a:r>
              <a:rPr lang="zh-CN" altLang="en-US" sz="2100" b="1" smtClean="0"/>
              <a:t>在接下来的</a:t>
            </a:r>
            <a:r>
              <a:rPr lang="en-US" altLang="zh-CN" sz="2100" b="1" smtClean="0"/>
              <a:t>6</a:t>
            </a:r>
            <a:r>
              <a:rPr lang="zh-CN" altLang="en-US" sz="2100" b="1" smtClean="0"/>
              <a:t>年里</a:t>
            </a:r>
            <a:r>
              <a:rPr lang="en-US" altLang="zh-CN" sz="2100" b="1" smtClean="0"/>
              <a:t>(</a:t>
            </a:r>
            <a:r>
              <a:rPr lang="zh-CN" altLang="en-US" sz="2100" b="1" smtClean="0"/>
              <a:t>到</a:t>
            </a:r>
            <a:r>
              <a:rPr lang="en-US" altLang="zh-CN" sz="2100" b="1" smtClean="0"/>
              <a:t>1999</a:t>
            </a:r>
            <a:r>
              <a:rPr lang="zh-CN" altLang="en-US" sz="2100" b="1" smtClean="0"/>
              <a:t>年</a:t>
            </a:r>
            <a:r>
              <a:rPr lang="en-US" altLang="zh-CN" sz="2100" b="1" smtClean="0"/>
              <a:t>),</a:t>
            </a:r>
            <a:r>
              <a:rPr lang="zh-CN" altLang="en-US" sz="2100" b="1" smtClean="0"/>
              <a:t>这种小东西一共卖出了</a:t>
            </a:r>
            <a:r>
              <a:rPr lang="en-US" altLang="zh-CN" sz="2100" b="1" smtClean="0"/>
              <a:t>6000</a:t>
            </a:r>
            <a:r>
              <a:rPr lang="zh-CN" altLang="en-US" sz="2100" b="1" smtClean="0"/>
              <a:t>万个</a:t>
            </a:r>
            <a:r>
              <a:rPr lang="en-US" altLang="zh-CN" sz="2100" b="1" smtClean="0"/>
              <a:t>!</a:t>
            </a:r>
            <a:r>
              <a:rPr lang="zh-CN" altLang="en-US" sz="2100" b="1" smtClean="0"/>
              <a:t>两人也得到了丰厚的回报。</a:t>
            </a:r>
            <a:r>
              <a:rPr lang="zh-CN" altLang="en-US" smtClean="0"/>
              <a:t> </a:t>
            </a:r>
          </a:p>
        </p:txBody>
      </p:sp>
      <p:sp>
        <p:nvSpPr>
          <p:cNvPr id="549892" name="Rectangle 2"/>
          <p:cNvSpPr>
            <a:spLocks noChangeArrowheads="1"/>
          </p:cNvSpPr>
          <p:nvPr/>
        </p:nvSpPr>
        <p:spPr bwMode="auto">
          <a:xfrm>
            <a:off x="457921" y="836614"/>
            <a:ext cx="793008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0"/>
              </a:spcBef>
              <a:defRPr kumimoji="1" sz="3600" b="1">
                <a:solidFill>
                  <a:schemeClr val="tx2"/>
                </a:solidFill>
                <a:latin typeface="Gulim" pitchFamily="34" charset="-127"/>
                <a:ea typeface="Gulim" pitchFamily="34" charset="-127"/>
                <a:cs typeface="Tahoma" pitchFamily="34" charset="0"/>
              </a:defRPr>
            </a:lvl1pPr>
            <a:lvl2pPr eaLnBrk="0" hangingPunct="0">
              <a:spcBef>
                <a:spcPct val="0"/>
              </a:spcBef>
              <a:defRPr kumimoji="1" sz="3600" b="1">
                <a:solidFill>
                  <a:schemeClr val="tx2"/>
                </a:solidFill>
                <a:latin typeface="Gulim" pitchFamily="34" charset="-127"/>
                <a:ea typeface="Gulim" pitchFamily="34" charset="-127"/>
                <a:cs typeface="Tahoma" pitchFamily="34" charset="0"/>
              </a:defRPr>
            </a:lvl2pPr>
            <a:lvl3pPr eaLnBrk="0" hangingPunct="0">
              <a:spcBef>
                <a:spcPct val="0"/>
              </a:spcBef>
              <a:defRPr kumimoji="1" sz="3600" b="1">
                <a:solidFill>
                  <a:schemeClr val="tx2"/>
                </a:solidFill>
                <a:latin typeface="Gulim" pitchFamily="34" charset="-127"/>
                <a:ea typeface="Gulim" pitchFamily="34" charset="-127"/>
                <a:cs typeface="Tahoma" pitchFamily="34" charset="0"/>
              </a:defRPr>
            </a:lvl3pPr>
            <a:lvl4pPr eaLnBrk="0" hangingPunct="0">
              <a:spcBef>
                <a:spcPct val="0"/>
              </a:spcBef>
              <a:defRPr kumimoji="1" sz="3600" b="1">
                <a:solidFill>
                  <a:schemeClr val="tx2"/>
                </a:solidFill>
                <a:latin typeface="Gulim" pitchFamily="34" charset="-127"/>
                <a:ea typeface="Gulim" pitchFamily="34" charset="-127"/>
                <a:cs typeface="Tahoma" pitchFamily="34" charset="0"/>
              </a:defRPr>
            </a:lvl4pPr>
            <a:lvl5pPr eaLnBrk="0" hangingPunct="0">
              <a:spcBef>
                <a:spcPct val="0"/>
              </a:spcBef>
              <a:defRPr kumimoji="1" sz="3600" b="1">
                <a:solidFill>
                  <a:schemeClr val="tx2"/>
                </a:solidFill>
                <a:latin typeface="Gulim" pitchFamily="34" charset="-127"/>
                <a:ea typeface="Gulim" pitchFamily="34" charset="-127"/>
                <a:cs typeface="Tahoma" pitchFamily="34" charset="0"/>
              </a:defRPr>
            </a:lvl5pPr>
            <a:lvl6pPr marL="457200" algn="ctr" eaLnBrk="0" fontAlgn="base" latinLnBrk="1" hangingPunct="0">
              <a:spcBef>
                <a:spcPct val="0"/>
              </a:spcBef>
              <a:spcAft>
                <a:spcPct val="0"/>
              </a:spcAft>
              <a:defRPr kumimoji="1" sz="3600" b="1">
                <a:solidFill>
                  <a:schemeClr val="tx2"/>
                </a:solidFill>
                <a:latin typeface="Gulim" pitchFamily="34" charset="-127"/>
                <a:ea typeface="Gulim" pitchFamily="34" charset="-127"/>
                <a:cs typeface="Tahoma" pitchFamily="34" charset="0"/>
              </a:defRPr>
            </a:lvl6pPr>
            <a:lvl7pPr marL="914400" algn="ctr" eaLnBrk="0" fontAlgn="base" latinLnBrk="1" hangingPunct="0">
              <a:spcBef>
                <a:spcPct val="0"/>
              </a:spcBef>
              <a:spcAft>
                <a:spcPct val="0"/>
              </a:spcAft>
              <a:defRPr kumimoji="1" sz="3600" b="1">
                <a:solidFill>
                  <a:schemeClr val="tx2"/>
                </a:solidFill>
                <a:latin typeface="Gulim" pitchFamily="34" charset="-127"/>
                <a:ea typeface="Gulim" pitchFamily="34" charset="-127"/>
                <a:cs typeface="Tahoma" pitchFamily="34" charset="0"/>
              </a:defRPr>
            </a:lvl7pPr>
            <a:lvl8pPr marL="1371600" algn="ctr" eaLnBrk="0" fontAlgn="base" latinLnBrk="1" hangingPunct="0">
              <a:spcBef>
                <a:spcPct val="0"/>
              </a:spcBef>
              <a:spcAft>
                <a:spcPct val="0"/>
              </a:spcAft>
              <a:defRPr kumimoji="1" sz="3600" b="1">
                <a:solidFill>
                  <a:schemeClr val="tx2"/>
                </a:solidFill>
                <a:latin typeface="Gulim" pitchFamily="34" charset="-127"/>
                <a:ea typeface="Gulim" pitchFamily="34" charset="-127"/>
                <a:cs typeface="Tahoma" pitchFamily="34" charset="0"/>
              </a:defRPr>
            </a:lvl8pPr>
            <a:lvl9pPr marL="1828800" algn="ctr" eaLnBrk="0" fontAlgn="base" latinLnBrk="1" hangingPunct="0">
              <a:spcBef>
                <a:spcPct val="0"/>
              </a:spcBef>
              <a:spcAft>
                <a:spcPct val="0"/>
              </a:spcAft>
              <a:defRPr kumimoji="1" sz="3600" b="1">
                <a:solidFill>
                  <a:schemeClr val="tx2"/>
                </a:solidFill>
                <a:latin typeface="Gulim" pitchFamily="34" charset="-127"/>
                <a:ea typeface="Gulim" pitchFamily="34" charset="-127"/>
                <a:cs typeface="Tahoma" pitchFamily="34" charset="0"/>
              </a:defRPr>
            </a:lvl9pPr>
          </a:lstStyle>
          <a:p>
            <a:pPr eaLnBrk="1" hangingPunct="1">
              <a:lnSpc>
                <a:spcPct val="100000"/>
              </a:lnSpc>
              <a:buClrTx/>
              <a:buFontTx/>
              <a:buNone/>
            </a:pPr>
            <a:r>
              <a:rPr lang="zh-CN" altLang="en-US" sz="2800" dirty="0">
                <a:solidFill>
                  <a:srgbClr val="FFFFFF"/>
                </a:solidFill>
              </a:rPr>
              <a:t>引言：小发明与大奇迹</a:t>
            </a:r>
          </a:p>
        </p:txBody>
      </p:sp>
    </p:spTree>
    <p:extLst>
      <p:ext uri="{BB962C8B-B14F-4D97-AF65-F5344CB8AC3E}">
        <p14:creationId xmlns:p14="http://schemas.microsoft.com/office/powerpoint/2010/main" val="185020876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8787">
                                            <p:txEl>
                                              <p:pRg st="0" end="0"/>
                                            </p:txEl>
                                          </p:spTgt>
                                        </p:tgtEl>
                                        <p:attrNameLst>
                                          <p:attrName>style.visibility</p:attrName>
                                        </p:attrNameLst>
                                      </p:cBhvr>
                                      <p:to>
                                        <p:strVal val="visible"/>
                                      </p:to>
                                    </p:set>
                                    <p:animEffect transition="in" filter="blinds(horizontal)">
                                      <p:cBhvr>
                                        <p:cTn id="7" dur="500"/>
                                        <p:tgtEl>
                                          <p:spTgt spid="7587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758787">
                                            <p:txEl>
                                              <p:pRg st="2" end="2"/>
                                            </p:txEl>
                                          </p:spTgt>
                                        </p:tgtEl>
                                        <p:attrNameLst>
                                          <p:attrName>style.visibility</p:attrName>
                                        </p:attrNameLst>
                                      </p:cBhvr>
                                      <p:to>
                                        <p:strVal val="visible"/>
                                      </p:to>
                                    </p:set>
                                    <p:anim calcmode="lin" valueType="num">
                                      <p:cBhvr additive="base">
                                        <p:cTn id="12" dur="500" fill="hold"/>
                                        <p:tgtEl>
                                          <p:spTgt spid="758787">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587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758787">
                                            <p:txEl>
                                              <p:pRg st="3" end="3"/>
                                            </p:txEl>
                                          </p:spTgt>
                                        </p:tgtEl>
                                        <p:attrNameLst>
                                          <p:attrName>style.visibility</p:attrName>
                                        </p:attrNameLst>
                                      </p:cBhvr>
                                      <p:to>
                                        <p:strVal val="visible"/>
                                      </p:to>
                                    </p:set>
                                    <p:anim calcmode="lin" valueType="num">
                                      <p:cBhvr additive="base">
                                        <p:cTn id="18" dur="500" fill="hold"/>
                                        <p:tgtEl>
                                          <p:spTgt spid="758787">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5878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内容占位符 2"/>
          <p:cNvSpPr>
            <a:spLocks noGrp="1"/>
          </p:cNvSpPr>
          <p:nvPr>
            <p:ph idx="1"/>
          </p:nvPr>
        </p:nvSpPr>
        <p:spPr>
          <a:xfrm>
            <a:off x="457200" y="1340768"/>
            <a:ext cx="8229600" cy="5040982"/>
          </a:xfrm>
        </p:spPr>
        <p:txBody>
          <a:bodyPr/>
          <a:lstStyle/>
          <a:p>
            <a:pPr marL="457200" lvl="1" indent="0">
              <a:lnSpc>
                <a:spcPct val="90000"/>
              </a:lnSpc>
              <a:spcBef>
                <a:spcPct val="0"/>
              </a:spcBef>
              <a:buNone/>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内容文字重复、晦涩</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a:r>
            <a:br>
              <a:rPr lang="en-US" altLang="zh-CN" sz="2400" dirty="0">
                <a:solidFill>
                  <a:schemeClr val="accent1">
                    <a:lumMod val="50000"/>
                  </a:schemeClr>
                </a:solidFill>
                <a:latin typeface="微软雅黑" panose="020B0503020204020204" pitchFamily="34" charset="-122"/>
                <a:ea typeface="微软雅黑" panose="020B0503020204020204" pitchFamily="34" charset="-122"/>
              </a:rPr>
            </a:b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a:p>
            <a:pPr lvl="1">
              <a:lnSpc>
                <a:spcPct val="90000"/>
              </a:lnSpc>
              <a:spcBef>
                <a:spcPct val="0"/>
              </a:spcBef>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权利保护的需要，一般选择宽范围、概括性词语</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lvl="1">
              <a:lnSpc>
                <a:spcPct val="90000"/>
              </a:lnSpc>
              <a:spcBef>
                <a:spcPct val="0"/>
              </a:spcBef>
            </a:pPr>
            <a:endParaRPr lang="en-US" altLang="zh-CN" sz="2400" dirty="0" smtClean="0">
              <a:solidFill>
                <a:schemeClr val="accent1">
                  <a:lumMod val="50000"/>
                </a:schemeClr>
              </a:solidFill>
              <a:latin typeface="微软雅黑" panose="020B0503020204020204" pitchFamily="34" charset="-122"/>
              <a:ea typeface="微软雅黑" panose="020B0503020204020204" pitchFamily="34" charset="-122"/>
            </a:endParaRPr>
          </a:p>
          <a:p>
            <a:pPr lvl="1">
              <a:lnSpc>
                <a:spcPct val="90000"/>
              </a:lnSpc>
              <a:spcBef>
                <a:spcPct val="0"/>
              </a:spcBef>
            </a:pP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lvl="1">
              <a:lnSpc>
                <a:spcPct val="90000"/>
              </a:lnSpc>
              <a:spcBef>
                <a:spcPct val="0"/>
              </a:spcBef>
            </a:pPr>
            <a:r>
              <a:rPr lang="zh-CN" altLang="en-US" sz="2400" dirty="0" smtClean="0">
                <a:solidFill>
                  <a:schemeClr val="accent1">
                    <a:lumMod val="50000"/>
                  </a:schemeClr>
                </a:solidFill>
                <a:latin typeface="微软雅黑" panose="020B0503020204020204" pitchFamily="34" charset="-122"/>
                <a:ea typeface="微软雅黑" panose="020B0503020204020204" pitchFamily="34" charset="-122"/>
              </a:rPr>
              <a:t>申请人</a:t>
            </a: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水平参差不齐也是重要原因，生僻词出现频率较高</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eaLnBrk="1" hangingPunct="1"/>
            <a:endParaRPr lang="zh-CN" altLang="en-US" dirty="0" smtClean="0"/>
          </a:p>
        </p:txBody>
      </p:sp>
      <p:sp>
        <p:nvSpPr>
          <p:cNvPr id="5" name="圆角矩形 4"/>
          <p:cNvSpPr/>
          <p:nvPr/>
        </p:nvSpPr>
        <p:spPr>
          <a:xfrm>
            <a:off x="251520" y="476672"/>
            <a:ext cx="8784976" cy="720080"/>
          </a:xfrm>
          <a:prstGeom prst="roundRect">
            <a:avLst/>
          </a:prstGeom>
          <a:solidFill>
            <a:srgbClr val="FFC000"/>
          </a:solidFill>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3</a:t>
            </a:r>
            <a:r>
              <a:rPr lang="zh-CN" altLang="en-US" sz="2800" dirty="0" smtClean="0">
                <a:latin typeface="微软雅黑" panose="020B0503020204020204" pitchFamily="34" charset="-122"/>
                <a:ea typeface="微软雅黑" panose="020B0503020204020204" pitchFamily="34" charset="-122"/>
              </a:rPr>
              <a:t>、专利文献的特点</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339042"/>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内容占位符 2"/>
          <p:cNvSpPr>
            <a:spLocks noGrp="1"/>
          </p:cNvSpPr>
          <p:nvPr>
            <p:ph idx="1"/>
          </p:nvPr>
        </p:nvSpPr>
        <p:spPr/>
        <p:txBody>
          <a:bodyPr/>
          <a:lstStyle/>
          <a:p>
            <a:pPr marL="0" indent="0" eaLnBrk="1" hangingPunct="1">
              <a:lnSpc>
                <a:spcPct val="90000"/>
              </a:lnSpc>
              <a:buNone/>
            </a:pPr>
            <a:r>
              <a:rPr lang="zh-CN" altLang="en-US" sz="2800" b="1" dirty="0" smtClean="0">
                <a:latin typeface="微软雅黑" panose="020B0503020204020204" pitchFamily="34" charset="-122"/>
                <a:ea typeface="微软雅黑" panose="020B0503020204020204" pitchFamily="34" charset="-122"/>
              </a:rPr>
              <a:t>重复报道量大</a:t>
            </a:r>
            <a:endParaRPr lang="en-US" altLang="zh-CN" sz="2800" b="1" dirty="0" smtClean="0">
              <a:latin typeface="微软雅黑" panose="020B0503020204020204" pitchFamily="34" charset="-122"/>
              <a:ea typeface="微软雅黑" panose="020B0503020204020204" pitchFamily="34" charset="-122"/>
            </a:endParaRPr>
          </a:p>
          <a:p>
            <a:pPr marL="457200" lvl="1" indent="0" eaLnBrk="1" hangingPunct="1">
              <a:lnSpc>
                <a:spcPct val="150000"/>
              </a:lnSpc>
              <a:buNone/>
            </a:pPr>
            <a:r>
              <a:rPr lang="zh-CN" altLang="en-US" sz="2400" dirty="0" smtClean="0">
                <a:latin typeface="微软雅黑" panose="020B0503020204020204" pitchFamily="34" charset="-122"/>
                <a:ea typeface="微软雅黑" panose="020B0503020204020204" pitchFamily="34" charset="-122"/>
              </a:rPr>
              <a:t>全世界每年有近</a:t>
            </a:r>
            <a:r>
              <a:rPr lang="en-US" altLang="zh-CN" sz="2400" dirty="0" smtClean="0">
                <a:latin typeface="微软雅黑" panose="020B0503020204020204" pitchFamily="34" charset="-122"/>
                <a:ea typeface="微软雅黑" panose="020B0503020204020204" pitchFamily="34" charset="-122"/>
              </a:rPr>
              <a:t>2/3</a:t>
            </a:r>
            <a:r>
              <a:rPr lang="zh-CN" altLang="en-US" sz="2400" dirty="0" smtClean="0">
                <a:latin typeface="微软雅黑" panose="020B0503020204020204" pitchFamily="34" charset="-122"/>
                <a:ea typeface="微软雅黑" panose="020B0503020204020204" pitchFamily="34" charset="-122"/>
              </a:rPr>
              <a:t>的专利文献是重复的。原因：一是同一发明往往向若干国家申请专利，会出现重复公布、不同语种的等同说明书；二是实行延迟审查制的国家在受理和审批申请案的过程中，不同的阶段重复出版。</a:t>
            </a:r>
          </a:p>
          <a:p>
            <a:pPr eaLnBrk="1" hangingPunct="1">
              <a:lnSpc>
                <a:spcPct val="150000"/>
              </a:lnSpc>
            </a:pPr>
            <a:endParaRPr lang="zh-CN" altLang="en-US" dirty="0" smtClean="0"/>
          </a:p>
        </p:txBody>
      </p:sp>
      <p:sp>
        <p:nvSpPr>
          <p:cNvPr id="4" name="圆角矩形 3"/>
          <p:cNvSpPr/>
          <p:nvPr/>
        </p:nvSpPr>
        <p:spPr>
          <a:xfrm>
            <a:off x="179512" y="260648"/>
            <a:ext cx="8964488" cy="720080"/>
          </a:xfrm>
          <a:prstGeom prst="roundRect">
            <a:avLst/>
          </a:prstGeom>
          <a:solidFill>
            <a:srgbClr val="FFC000"/>
          </a:solidFill>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3</a:t>
            </a:r>
            <a:r>
              <a:rPr lang="zh-CN" altLang="en-US" sz="2800" dirty="0" smtClean="0">
                <a:latin typeface="微软雅黑" panose="020B0503020204020204" pitchFamily="34" charset="-122"/>
                <a:ea typeface="微软雅黑" panose="020B0503020204020204" pitchFamily="34" charset="-122"/>
              </a:rPr>
              <a:t>、专利文献的特点</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3085129"/>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1520" y="1700808"/>
            <a:ext cx="4032448" cy="3312368"/>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专利文献具有</a:t>
            </a:r>
            <a:r>
              <a:rPr lang="zh-CN" altLang="en-US" sz="2000" dirty="0">
                <a:solidFill>
                  <a:schemeClr val="tx1"/>
                </a:solidFill>
                <a:latin typeface="微软雅黑" panose="020B0503020204020204" pitchFamily="34" charset="-122"/>
                <a:ea typeface="微软雅黑" panose="020B0503020204020204" pitchFamily="34" charset="-122"/>
              </a:rPr>
              <a:t>内容广泛、技术新颖、细节详尽、披露信息早等特点。专利文献中含有 </a:t>
            </a:r>
            <a:r>
              <a:rPr lang="en-US" altLang="zh-CN" sz="2000" dirty="0">
                <a:solidFill>
                  <a:schemeClr val="tx1"/>
                </a:solidFill>
                <a:latin typeface="微软雅黑" panose="020B0503020204020204" pitchFamily="34" charset="-122"/>
                <a:ea typeface="微软雅黑" panose="020B0503020204020204" pitchFamily="34" charset="-122"/>
              </a:rPr>
              <a:t>90</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95</a:t>
            </a:r>
            <a:r>
              <a:rPr lang="zh-CN" altLang="en-US" sz="2000" dirty="0">
                <a:solidFill>
                  <a:schemeClr val="tx1"/>
                </a:solidFill>
                <a:latin typeface="微软雅黑" panose="020B0503020204020204" pitchFamily="34" charset="-122"/>
                <a:ea typeface="微软雅黑" panose="020B0503020204020204" pitchFamily="34" charset="-122"/>
              </a:rPr>
              <a:t>％的研发成果，其中 </a:t>
            </a:r>
            <a:r>
              <a:rPr lang="en-US" altLang="zh-CN" sz="2000" dirty="0">
                <a:solidFill>
                  <a:schemeClr val="tx1"/>
                </a:solidFill>
                <a:latin typeface="微软雅黑" panose="020B0503020204020204" pitchFamily="34" charset="-122"/>
                <a:ea typeface="微软雅黑" panose="020B0503020204020204" pitchFamily="34" charset="-122"/>
              </a:rPr>
              <a:t>80</a:t>
            </a:r>
            <a:r>
              <a:rPr lang="zh-CN" altLang="en-US" sz="2000" dirty="0">
                <a:solidFill>
                  <a:schemeClr val="tx1"/>
                </a:solidFill>
                <a:latin typeface="微软雅黑" panose="020B0503020204020204" pitchFamily="34" charset="-122"/>
                <a:ea typeface="微软雅黑" panose="020B0503020204020204" pitchFamily="34" charset="-122"/>
              </a:rPr>
              <a:t>％未被其他媒体公开。据世界知识产权组织统计，企业充分利用专利信息可以节约研发经费</a:t>
            </a:r>
            <a:r>
              <a:rPr lang="en-US" altLang="zh-CN" sz="2000" dirty="0">
                <a:solidFill>
                  <a:schemeClr val="tx1"/>
                </a:solidFill>
                <a:latin typeface="微软雅黑" panose="020B0503020204020204" pitchFamily="34" charset="-122"/>
                <a:ea typeface="微软雅黑" panose="020B0503020204020204" pitchFamily="34" charset="-122"/>
              </a:rPr>
              <a:t>40</a:t>
            </a:r>
            <a:r>
              <a:rPr lang="zh-CN" altLang="en-US" sz="2000" dirty="0">
                <a:solidFill>
                  <a:schemeClr val="tx1"/>
                </a:solidFill>
                <a:latin typeface="微软雅黑" panose="020B0503020204020204" pitchFamily="34" charset="-122"/>
                <a:ea typeface="微软雅黑" panose="020B0503020204020204" pitchFamily="34" charset="-122"/>
              </a:rPr>
              <a:t>％，缩短研发时间</a:t>
            </a:r>
            <a:r>
              <a:rPr lang="en-US" altLang="zh-CN" sz="2000" dirty="0">
                <a:solidFill>
                  <a:schemeClr val="tx1"/>
                </a:solidFill>
                <a:latin typeface="微软雅黑" panose="020B0503020204020204" pitchFamily="34" charset="-122"/>
                <a:ea typeface="微软雅黑" panose="020B0503020204020204" pitchFamily="34" charset="-122"/>
              </a:rPr>
              <a:t>60</a:t>
            </a:r>
            <a:r>
              <a:rPr lang="zh-CN" altLang="en-US" sz="2000" dirty="0">
                <a:solidFill>
                  <a:schemeClr val="tx1"/>
                </a:solidFill>
                <a:latin typeface="微软雅黑" panose="020B0503020204020204" pitchFamily="34" charset="-122"/>
                <a:ea typeface="微软雅黑" panose="020B0503020204020204" pitchFamily="34" charset="-122"/>
              </a:rPr>
              <a:t>％</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smtClean="0">
              <a:solidFill>
                <a:schemeClr val="tx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251520" y="332656"/>
            <a:ext cx="9217024" cy="72008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4</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专利文献的情报</a:t>
            </a:r>
            <a:r>
              <a:rPr lang="zh-CN" altLang="en-US" sz="2800" dirty="0" smtClean="0">
                <a:latin typeface="微软雅黑" panose="020B0503020204020204" pitchFamily="34" charset="-122"/>
                <a:ea typeface="微软雅黑" panose="020B0503020204020204" pitchFamily="34" charset="-122"/>
              </a:rPr>
              <a:t>功能</a:t>
            </a:r>
            <a:endParaRPr lang="en-US" altLang="ko-KR" sz="2800" dirty="0" smtClean="0">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a:xfrm>
            <a:off x="5220072" y="2348880"/>
            <a:ext cx="3806022" cy="2592288"/>
          </a:xfrm>
          <a:prstGeom prst="rect">
            <a:avLst/>
          </a:prstGeom>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技术</a:t>
            </a:r>
            <a:r>
              <a:rPr lang="zh-CN" altLang="en-US" sz="2000" dirty="0" smtClean="0">
                <a:solidFill>
                  <a:schemeClr val="tx1"/>
                </a:solidFill>
                <a:latin typeface="微软雅黑" panose="020B0503020204020204" pitchFamily="34" charset="-122"/>
                <a:ea typeface="微软雅黑" panose="020B0503020204020204" pitchFamily="34" charset="-122"/>
              </a:rPr>
              <a:t>情报：</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寻找</a:t>
            </a:r>
            <a:r>
              <a:rPr lang="zh-CN" altLang="en-US" sz="2000" dirty="0">
                <a:solidFill>
                  <a:schemeClr val="tx1"/>
                </a:solidFill>
                <a:latin typeface="微软雅黑" panose="020B0503020204020204" pitchFamily="34" charset="-122"/>
                <a:ea typeface="微软雅黑" panose="020B0503020204020204" pitchFamily="34" charset="-122"/>
              </a:rPr>
              <a:t>技术解决</a:t>
            </a:r>
            <a:r>
              <a:rPr lang="zh-CN" altLang="en-US" sz="2000" dirty="0" smtClean="0">
                <a:solidFill>
                  <a:schemeClr val="tx1"/>
                </a:solidFill>
                <a:latin typeface="微软雅黑" panose="020B0503020204020204" pitchFamily="34" charset="-122"/>
                <a:ea typeface="微软雅黑" panose="020B0503020204020204" pitchFamily="34" charset="-122"/>
              </a:rPr>
              <a:t>方案；</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为技术创新获得</a:t>
            </a:r>
            <a:r>
              <a:rPr lang="zh-CN" altLang="en-US" sz="2000" dirty="0" smtClean="0">
                <a:solidFill>
                  <a:schemeClr val="tx1"/>
                </a:solidFill>
                <a:latin typeface="微软雅黑" panose="020B0503020204020204" pitchFamily="34" charset="-122"/>
                <a:ea typeface="微软雅黑" panose="020B0503020204020204" pitchFamily="34" charset="-122"/>
              </a:rPr>
              <a:t>灵感；</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提高技术</a:t>
            </a:r>
            <a:r>
              <a:rPr lang="zh-CN" altLang="en-US" sz="2000" dirty="0">
                <a:solidFill>
                  <a:schemeClr val="tx1"/>
                </a:solidFill>
                <a:latin typeface="微软雅黑" panose="020B0503020204020204" pitchFamily="34" charset="-122"/>
                <a:ea typeface="微软雅黑" panose="020B0503020204020204" pitchFamily="34" charset="-122"/>
              </a:rPr>
              <a:t>创新和科研的</a:t>
            </a:r>
            <a:r>
              <a:rPr lang="zh-CN" altLang="en-US" sz="2000" dirty="0" smtClean="0">
                <a:solidFill>
                  <a:schemeClr val="tx1"/>
                </a:solidFill>
                <a:latin typeface="微软雅黑" panose="020B0503020204020204" pitchFamily="34" charset="-122"/>
                <a:ea typeface="微软雅黑" panose="020B0503020204020204" pitchFamily="34" charset="-122"/>
              </a:rPr>
              <a:t>起点；</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避免重复研究，节约</a:t>
            </a:r>
            <a:r>
              <a:rPr lang="zh-CN" altLang="en-US" sz="2000" dirty="0" smtClean="0">
                <a:solidFill>
                  <a:schemeClr val="tx1"/>
                </a:solidFill>
                <a:latin typeface="微软雅黑" panose="020B0503020204020204" pitchFamily="34" charset="-122"/>
                <a:ea typeface="微软雅黑" panose="020B0503020204020204" pitchFamily="34" charset="-122"/>
              </a:rPr>
              <a:t>经费。</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 name="右箭头 1"/>
          <p:cNvSpPr/>
          <p:nvPr/>
        </p:nvSpPr>
        <p:spPr>
          <a:xfrm>
            <a:off x="4241664" y="31866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259632" y="5445224"/>
            <a:ext cx="6912768" cy="874407"/>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例如，国家重大科研项目立项之前，专利</a:t>
            </a:r>
            <a:r>
              <a:rPr lang="zh-CN" altLang="en-US" dirty="0">
                <a:latin typeface="微软雅黑" panose="020B0503020204020204" pitchFamily="34" charset="-122"/>
                <a:ea typeface="微软雅黑" panose="020B0503020204020204" pitchFamily="34" charset="-122"/>
              </a:rPr>
              <a:t>信息有助于全面了解特定技术领域的现有</a:t>
            </a:r>
            <a:r>
              <a:rPr lang="zh-CN" altLang="en-US" dirty="0" smtClean="0">
                <a:latin typeface="微软雅黑" panose="020B0503020204020204" pitchFamily="34" charset="-122"/>
                <a:ea typeface="微软雅黑" panose="020B0503020204020204" pitchFamily="34" charset="-122"/>
              </a:rPr>
              <a:t>技术水平，避免重复研发。</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3406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2"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1520" y="2204864"/>
            <a:ext cx="3672408" cy="2448272"/>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通过</a:t>
            </a:r>
            <a:r>
              <a:rPr lang="zh-CN" altLang="en-US" sz="2000" dirty="0">
                <a:solidFill>
                  <a:schemeClr val="tx1"/>
                </a:solidFill>
                <a:latin typeface="微软雅黑" panose="020B0503020204020204" pitchFamily="34" charset="-122"/>
                <a:ea typeface="微软雅黑" panose="020B0503020204020204" pitchFamily="34" charset="-122"/>
              </a:rPr>
              <a:t>专利申请</a:t>
            </a:r>
            <a:r>
              <a:rPr lang="zh-CN" altLang="en-US" sz="2000" dirty="0" smtClean="0">
                <a:solidFill>
                  <a:schemeClr val="tx1"/>
                </a:solidFill>
                <a:latin typeface="微软雅黑" panose="020B0503020204020204" pitchFamily="34" charset="-122"/>
                <a:ea typeface="微软雅黑" panose="020B0503020204020204" pitchFamily="34" charset="-122"/>
              </a:rPr>
              <a:t>数量、申请国家布局等信息可以判断</a:t>
            </a:r>
            <a:r>
              <a:rPr lang="zh-CN" altLang="en-US" sz="2000" dirty="0">
                <a:solidFill>
                  <a:schemeClr val="tx1"/>
                </a:solidFill>
                <a:latin typeface="微软雅黑" panose="020B0503020204020204" pitchFamily="34" charset="-122"/>
                <a:ea typeface="微软雅黑" panose="020B0503020204020204" pitchFamily="34" charset="-122"/>
              </a:rPr>
              <a:t>出一个企业的发展方向及技术实力，而专利申请</a:t>
            </a:r>
            <a:r>
              <a:rPr lang="zh-CN" altLang="en-US" sz="2000" dirty="0" smtClean="0">
                <a:solidFill>
                  <a:schemeClr val="tx1"/>
                </a:solidFill>
                <a:latin typeface="微软雅黑" panose="020B0503020204020204" pitchFamily="34" charset="-122"/>
                <a:ea typeface="微软雅黑" panose="020B0503020204020204" pitchFamily="34" charset="-122"/>
              </a:rPr>
              <a:t>的技术内容</a:t>
            </a:r>
            <a:r>
              <a:rPr lang="zh-CN" altLang="en-US" sz="2000" dirty="0">
                <a:solidFill>
                  <a:schemeClr val="tx1"/>
                </a:solidFill>
                <a:latin typeface="微软雅黑" panose="020B0503020204020204" pitchFamily="34" charset="-122"/>
                <a:ea typeface="微软雅黑" panose="020B0503020204020204" pitchFamily="34" charset="-122"/>
              </a:rPr>
              <a:t>又往往预示着潜在的市场需求。</a:t>
            </a:r>
          </a:p>
        </p:txBody>
      </p:sp>
      <p:sp>
        <p:nvSpPr>
          <p:cNvPr id="6" name="圆角矩形 5"/>
          <p:cNvSpPr/>
          <p:nvPr/>
        </p:nvSpPr>
        <p:spPr>
          <a:xfrm>
            <a:off x="0" y="332656"/>
            <a:ext cx="9756576" cy="72008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4</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专利文献的情报</a:t>
            </a:r>
            <a:r>
              <a:rPr lang="zh-CN" altLang="en-US" sz="2800" dirty="0" smtClean="0">
                <a:latin typeface="微软雅黑" panose="020B0503020204020204" pitchFamily="34" charset="-122"/>
                <a:ea typeface="微软雅黑" panose="020B0503020204020204" pitchFamily="34" charset="-122"/>
              </a:rPr>
              <a:t>功能</a:t>
            </a:r>
            <a:endParaRPr lang="en-US" altLang="ko-KR" sz="2800" dirty="0" smtClean="0">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a:xfrm>
            <a:off x="4932040" y="1628800"/>
            <a:ext cx="3672408" cy="3312368"/>
          </a:xfrm>
          <a:prstGeom prst="rect">
            <a:avLst/>
          </a:prstGeom>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经济</a:t>
            </a:r>
            <a:r>
              <a:rPr lang="zh-CN" altLang="en-US" sz="2000" dirty="0" smtClean="0">
                <a:solidFill>
                  <a:schemeClr val="tx1"/>
                </a:solidFill>
                <a:latin typeface="微软雅黑" panose="020B0503020204020204" pitchFamily="34" charset="-122"/>
                <a:ea typeface="微软雅黑" panose="020B0503020204020204" pitchFamily="34" charset="-122"/>
              </a:rPr>
              <a:t>情报：</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为技术转让、进出口贸易提供依据</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了解</a:t>
            </a:r>
            <a:r>
              <a:rPr lang="zh-CN" altLang="en-US" sz="2000" dirty="0">
                <a:solidFill>
                  <a:schemeClr val="tx1"/>
                </a:solidFill>
                <a:latin typeface="微软雅黑" panose="020B0503020204020204" pitchFamily="34" charset="-122"/>
                <a:ea typeface="微软雅黑" panose="020B0503020204020204" pitchFamily="34" charset="-122"/>
              </a:rPr>
              <a:t>竞争对手在国内外市场上所占的市场份额、核心技术竞争力、专利战略意图和技术发展动态</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 name="右箭头 1"/>
          <p:cNvSpPr/>
          <p:nvPr/>
        </p:nvSpPr>
        <p:spPr>
          <a:xfrm>
            <a:off x="3923928" y="32324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269037" y="5035965"/>
            <a:ext cx="6912768" cy="133882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例如，</a:t>
            </a:r>
            <a:r>
              <a:rPr lang="zh-CN" altLang="en-US" dirty="0" smtClean="0">
                <a:latin typeface="微软雅黑" panose="020B0503020204020204" pitchFamily="34" charset="-122"/>
                <a:ea typeface="微软雅黑" panose="020B0503020204020204" pitchFamily="34" charset="-122"/>
              </a:rPr>
              <a:t>企业引进技术</a:t>
            </a:r>
            <a:r>
              <a:rPr lang="zh-CN" altLang="en-US" dirty="0">
                <a:latin typeface="微软雅黑" panose="020B0503020204020204" pitchFamily="34" charset="-122"/>
                <a:ea typeface="微软雅黑" panose="020B0503020204020204" pitchFamily="34" charset="-122"/>
              </a:rPr>
              <a:t>，不预先进行专利检索就少了一张“护身符”。</a:t>
            </a:r>
          </a:p>
          <a:p>
            <a:pPr>
              <a:lnSpc>
                <a:spcPct val="150000"/>
              </a:lnSpc>
            </a:pPr>
            <a:r>
              <a:rPr lang="zh-CN" altLang="en-US" dirty="0">
                <a:latin typeface="微软雅黑" panose="020B0503020204020204" pitchFamily="34" charset="-122"/>
                <a:ea typeface="微软雅黑" panose="020B0503020204020204" pitchFamily="34" charset="-122"/>
              </a:rPr>
              <a:t>案例：天津市某企业花了</a:t>
            </a:r>
            <a:r>
              <a:rPr lang="en-US" altLang="zh-CN" dirty="0">
                <a:latin typeface="微软雅黑" panose="020B0503020204020204" pitchFamily="34" charset="-122"/>
                <a:ea typeface="微软雅黑" panose="020B0503020204020204" pitchFamily="34" charset="-122"/>
              </a:rPr>
              <a:t>2000</a:t>
            </a:r>
            <a:r>
              <a:rPr lang="zh-CN" altLang="en-US" dirty="0">
                <a:latin typeface="微软雅黑" panose="020B0503020204020204" pitchFamily="34" charset="-122"/>
                <a:ea typeface="微软雅黑" panose="020B0503020204020204" pitchFamily="34" charset="-122"/>
              </a:rPr>
              <a:t>多万元购买了某研究所一项技术，产品开发后才发现，该技术根本没有知识产权。</a:t>
            </a:r>
          </a:p>
        </p:txBody>
      </p:sp>
    </p:spTree>
    <p:extLst>
      <p:ext uri="{BB962C8B-B14F-4D97-AF65-F5344CB8AC3E}">
        <p14:creationId xmlns:p14="http://schemas.microsoft.com/office/powerpoint/2010/main" val="14478850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2"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1520" y="1916832"/>
            <a:ext cx="3672408" cy="3024336"/>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专利文献给出了专利权</a:t>
            </a:r>
            <a:r>
              <a:rPr lang="zh-CN" altLang="en-US" sz="2000" dirty="0">
                <a:solidFill>
                  <a:schemeClr val="tx1"/>
                </a:solidFill>
                <a:latin typeface="微软雅黑" panose="020B0503020204020204" pitchFamily="34" charset="-122"/>
                <a:ea typeface="微软雅黑" panose="020B0503020204020204" pitchFamily="34" charset="-122"/>
              </a:rPr>
              <a:t>人要求保护的权利范围</a:t>
            </a:r>
            <a:r>
              <a:rPr lang="zh-CN" altLang="en-US" sz="2000" dirty="0" smtClean="0">
                <a:solidFill>
                  <a:schemeClr val="tx1"/>
                </a:solidFill>
                <a:latin typeface="微软雅黑" panose="020B0503020204020204" pitchFamily="34" charset="-122"/>
                <a:ea typeface="微软雅黑" panose="020B0503020204020204" pitchFamily="34" charset="-122"/>
              </a:rPr>
              <a:t>；专利权</a:t>
            </a:r>
            <a:r>
              <a:rPr lang="zh-CN" altLang="en-US" sz="2000" dirty="0">
                <a:solidFill>
                  <a:schemeClr val="tx1"/>
                </a:solidFill>
                <a:latin typeface="微软雅黑" panose="020B0503020204020204" pitchFamily="34" charset="-122"/>
                <a:ea typeface="微软雅黑" panose="020B0503020204020204" pitchFamily="34" charset="-122"/>
              </a:rPr>
              <a:t>人的姓名、地址；</a:t>
            </a:r>
            <a:r>
              <a:rPr lang="zh-CN" altLang="en-US" sz="2000" dirty="0" smtClean="0">
                <a:solidFill>
                  <a:schemeClr val="tx1"/>
                </a:solidFill>
                <a:latin typeface="微软雅黑" panose="020B0503020204020204" pitchFamily="34" charset="-122"/>
                <a:ea typeface="微软雅黑" panose="020B0503020204020204" pitchFamily="34" charset="-122"/>
              </a:rPr>
              <a:t>专利的有效期限；</a:t>
            </a:r>
            <a:r>
              <a:rPr lang="zh-CN" altLang="en-US" sz="2000" dirty="0">
                <a:solidFill>
                  <a:schemeClr val="tx1"/>
                </a:solidFill>
                <a:latin typeface="微软雅黑" panose="020B0503020204020204" pitchFamily="34" charset="-122"/>
                <a:ea typeface="微软雅黑" panose="020B0503020204020204" pitchFamily="34" charset="-122"/>
              </a:rPr>
              <a:t>该项专利是否已过有效期或因其它原因失效；该专利的实施情况等</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0" y="332656"/>
            <a:ext cx="9756576" cy="72008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4</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专利文献的情报</a:t>
            </a:r>
            <a:r>
              <a:rPr lang="zh-CN" altLang="en-US" sz="2800" dirty="0" smtClean="0">
                <a:latin typeface="微软雅黑" panose="020B0503020204020204" pitchFamily="34" charset="-122"/>
                <a:ea typeface="微软雅黑" panose="020B0503020204020204" pitchFamily="34" charset="-122"/>
              </a:rPr>
              <a:t>功能</a:t>
            </a:r>
            <a:endParaRPr lang="en-US" altLang="ko-KR" sz="2800" dirty="0" smtClean="0">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a:xfrm>
            <a:off x="4932040" y="1763104"/>
            <a:ext cx="4104456" cy="3178064"/>
          </a:xfrm>
          <a:prstGeom prst="rect">
            <a:avLst/>
          </a:prstGeom>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法律</a:t>
            </a:r>
            <a:r>
              <a:rPr lang="zh-CN" altLang="en-US" sz="2000" dirty="0" smtClean="0">
                <a:solidFill>
                  <a:schemeClr val="tx1"/>
                </a:solidFill>
                <a:latin typeface="微软雅黑" panose="020B0503020204020204" pitchFamily="34" charset="-122"/>
                <a:ea typeface="微软雅黑" panose="020B0503020204020204" pitchFamily="34" charset="-122"/>
              </a:rPr>
              <a:t>情报：</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根据</a:t>
            </a:r>
            <a:r>
              <a:rPr lang="zh-CN" altLang="en-US" sz="2000" dirty="0">
                <a:solidFill>
                  <a:schemeClr val="tx1"/>
                </a:solidFill>
                <a:latin typeface="微软雅黑" panose="020B0503020204020204" pitchFamily="34" charset="-122"/>
                <a:ea typeface="微软雅黑" panose="020B0503020204020204" pitchFamily="34" charset="-122"/>
              </a:rPr>
              <a:t>专利的保护</a:t>
            </a:r>
            <a:r>
              <a:rPr lang="zh-CN" altLang="en-US" sz="2000" dirty="0" smtClean="0">
                <a:solidFill>
                  <a:schemeClr val="tx1"/>
                </a:solidFill>
                <a:latin typeface="微软雅黑" panose="020B0503020204020204" pitchFamily="34" charset="-122"/>
                <a:ea typeface="微软雅黑" panose="020B0503020204020204" pitchFamily="34" charset="-122"/>
              </a:rPr>
              <a:t>期限、保护</a:t>
            </a:r>
            <a:r>
              <a:rPr lang="zh-CN" altLang="en-US" sz="2000" dirty="0">
                <a:solidFill>
                  <a:schemeClr val="tx1"/>
                </a:solidFill>
                <a:latin typeface="微软雅黑" panose="020B0503020204020204" pitchFamily="34" charset="-122"/>
                <a:ea typeface="微软雅黑" panose="020B0503020204020204" pitchFamily="34" charset="-122"/>
              </a:rPr>
              <a:t>的技术范围和保护的地域，可以作出侵权及专利有效性</a:t>
            </a:r>
            <a:r>
              <a:rPr lang="zh-CN" altLang="en-US" sz="2000" dirty="0" smtClean="0">
                <a:solidFill>
                  <a:schemeClr val="tx1"/>
                </a:solidFill>
                <a:latin typeface="微软雅黑" panose="020B0503020204020204" pitchFamily="34" charset="-122"/>
                <a:ea typeface="微软雅黑" panose="020B0503020204020204" pitchFamily="34" charset="-122"/>
              </a:rPr>
              <a:t>判定；</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是</a:t>
            </a:r>
            <a:r>
              <a:rPr lang="zh-CN" altLang="en-US" sz="2000" dirty="0">
                <a:solidFill>
                  <a:schemeClr val="tx1"/>
                </a:solidFill>
                <a:latin typeface="微软雅黑" panose="020B0503020204020204" pitchFamily="34" charset="-122"/>
                <a:ea typeface="微软雅黑" panose="020B0503020204020204" pitchFamily="34" charset="-122"/>
              </a:rPr>
              <a:t>处理专利纠纷、专利转让及专利技术引进等法律事务的重要依据</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buNone/>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 name="右箭头 1"/>
          <p:cNvSpPr/>
          <p:nvPr/>
        </p:nvSpPr>
        <p:spPr>
          <a:xfrm>
            <a:off x="3923928" y="31866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269037" y="5097958"/>
            <a:ext cx="6912768"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例如，在法律方面</a:t>
            </a:r>
            <a:r>
              <a:rPr lang="zh-CN" altLang="en-US" dirty="0" smtClean="0">
                <a:latin typeface="微软雅黑" panose="020B0503020204020204" pitchFamily="34" charset="-122"/>
                <a:ea typeface="微软雅黑" panose="020B0503020204020204" pitchFamily="34" charset="-122"/>
              </a:rPr>
              <a:t>，避免</a:t>
            </a:r>
            <a:r>
              <a:rPr lang="zh-CN" altLang="en-US" dirty="0">
                <a:latin typeface="微软雅黑" panose="020B0503020204020204" pitchFamily="34" charset="-122"/>
                <a:ea typeface="微软雅黑" panose="020B0503020204020204" pitchFamily="34" charset="-122"/>
              </a:rPr>
              <a:t>侵犯他人专利权</a:t>
            </a:r>
            <a:r>
              <a:rPr lang="zh-CN" altLang="en-US" dirty="0" smtClean="0">
                <a:latin typeface="微软雅黑" panose="020B0503020204020204" pitchFamily="34" charset="-122"/>
                <a:ea typeface="微软雅黑" panose="020B0503020204020204" pitchFamily="34" charset="-122"/>
              </a:rPr>
              <a:t>。同时，也要能够保护</a:t>
            </a:r>
            <a:r>
              <a:rPr lang="zh-CN" altLang="en-US" dirty="0">
                <a:latin typeface="微软雅黑" panose="020B0503020204020204" pitchFamily="34" charset="-122"/>
                <a:ea typeface="微软雅黑" panose="020B0503020204020204" pitchFamily="34" charset="-122"/>
              </a:rPr>
              <a:t>自己的合法权益，</a:t>
            </a:r>
            <a:r>
              <a:rPr lang="zh-CN" altLang="en-US" dirty="0" smtClean="0">
                <a:latin typeface="微软雅黑" panose="020B0503020204020204" pitchFamily="34" charset="-122"/>
                <a:ea typeface="微软雅黑" panose="020B0503020204020204" pitchFamily="34" charset="-122"/>
              </a:rPr>
              <a:t>当</a:t>
            </a:r>
            <a:r>
              <a:rPr lang="zh-CN" altLang="en-US" dirty="0">
                <a:latin typeface="微软雅黑" panose="020B0503020204020204" pitchFamily="34" charset="-122"/>
                <a:ea typeface="微软雅黑" panose="020B0503020204020204" pitchFamily="34" charset="-122"/>
              </a:rPr>
              <a:t>被告侵权时，对原告进行专利无效</a:t>
            </a:r>
            <a:r>
              <a:rPr lang="zh-CN" altLang="en-US" dirty="0" smtClean="0">
                <a:latin typeface="微软雅黑" panose="020B0503020204020204" pitchFamily="34" charset="-122"/>
                <a:ea typeface="微软雅黑" panose="020B0503020204020204" pitchFamily="34" charset="-122"/>
              </a:rPr>
              <a:t>诉讼。</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64596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2"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2492896"/>
            <a:ext cx="8640960" cy="2664296"/>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2000" dirty="0" smtClean="0">
                <a:solidFill>
                  <a:schemeClr val="tx1"/>
                </a:solidFill>
                <a:latin typeface="微软雅黑" panose="020B0503020204020204" pitchFamily="34" charset="-122"/>
                <a:ea typeface="微软雅黑" panose="020B0503020204020204" pitchFamily="34" charset="-122"/>
              </a:rPr>
              <a:t>专利检索的类型：</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p"/>
            </a:pPr>
            <a:r>
              <a:rPr lang="zh-CN" altLang="en-US" sz="2000" dirty="0">
                <a:solidFill>
                  <a:schemeClr val="tx1"/>
                </a:solidFill>
                <a:latin typeface="微软雅黑" panose="020B0503020204020204" pitchFamily="34" charset="-122"/>
                <a:ea typeface="微软雅黑" panose="020B0503020204020204" pitchFamily="34" charset="-122"/>
              </a:rPr>
              <a:t>主题检索：分类检索和关键词检索</a:t>
            </a:r>
          </a:p>
          <a:p>
            <a:pPr algn="just">
              <a:lnSpc>
                <a:spcPct val="150000"/>
              </a:lnSpc>
              <a:buFont typeface="Wingdings" panose="05000000000000000000" pitchFamily="2" charset="2"/>
              <a:buChar char="p"/>
            </a:pPr>
            <a:r>
              <a:rPr lang="zh-CN" altLang="en-US" sz="2000" dirty="0">
                <a:solidFill>
                  <a:schemeClr val="tx1"/>
                </a:solidFill>
                <a:latin typeface="微软雅黑" panose="020B0503020204020204" pitchFamily="34" charset="-122"/>
                <a:ea typeface="微软雅黑" panose="020B0503020204020204" pitchFamily="34" charset="-122"/>
              </a:rPr>
              <a:t>名字检索：发明人、专利申请人、专利权人、专利受让人</a:t>
            </a:r>
          </a:p>
          <a:p>
            <a:pPr algn="just">
              <a:lnSpc>
                <a:spcPct val="150000"/>
              </a:lnSpc>
              <a:buFont typeface="Wingdings" panose="05000000000000000000" pitchFamily="2" charset="2"/>
              <a:buChar char="p"/>
            </a:pPr>
            <a:r>
              <a:rPr lang="zh-CN" altLang="en-US" sz="2000" dirty="0">
                <a:solidFill>
                  <a:schemeClr val="tx1"/>
                </a:solidFill>
                <a:latin typeface="微软雅黑" panose="020B0503020204020204" pitchFamily="34" charset="-122"/>
                <a:ea typeface="微软雅黑" panose="020B0503020204020204" pitchFamily="34" charset="-122"/>
              </a:rPr>
              <a:t>号码检索：申请号</a:t>
            </a:r>
            <a:r>
              <a:rPr lang="zh-CN" altLang="en-US" sz="2000" dirty="0" smtClean="0">
                <a:solidFill>
                  <a:schemeClr val="tx1"/>
                </a:solidFill>
                <a:latin typeface="微软雅黑" panose="020B0503020204020204" pitchFamily="34" charset="-122"/>
                <a:ea typeface="微软雅黑" panose="020B0503020204020204" pitchFamily="34" charset="-122"/>
              </a:rPr>
              <a:t>、公开号</a:t>
            </a:r>
            <a:r>
              <a:rPr lang="zh-CN" altLang="en-US" sz="2000" dirty="0">
                <a:solidFill>
                  <a:schemeClr val="tx1"/>
                </a:solidFill>
                <a:latin typeface="微软雅黑" panose="020B0503020204020204" pitchFamily="34" charset="-122"/>
                <a:ea typeface="微软雅黑" panose="020B0503020204020204" pitchFamily="34" charset="-122"/>
              </a:rPr>
              <a:t>检索等</a:t>
            </a:r>
          </a:p>
          <a:p>
            <a:pPr algn="just">
              <a:lnSpc>
                <a:spcPct val="150000"/>
              </a:lnSpc>
              <a:buFont typeface="Wingdings" panose="05000000000000000000" pitchFamily="2" charset="2"/>
              <a:buChar char="p"/>
            </a:pPr>
            <a:r>
              <a:rPr lang="zh-CN" altLang="en-US" sz="2000" dirty="0" smtClean="0">
                <a:solidFill>
                  <a:schemeClr val="tx1"/>
                </a:solidFill>
                <a:latin typeface="微软雅黑" panose="020B0503020204020204" pitchFamily="34" charset="-122"/>
                <a:ea typeface="微软雅黑" panose="020B0503020204020204" pitchFamily="34" charset="-122"/>
              </a:rPr>
              <a:t>组配检索：跨字段进行逻辑组配（与、或、非）</a:t>
            </a:r>
          </a:p>
        </p:txBody>
      </p:sp>
      <p:sp>
        <p:nvSpPr>
          <p:cNvPr id="9" name="圆角矩形 8"/>
          <p:cNvSpPr/>
          <p:nvPr/>
        </p:nvSpPr>
        <p:spPr>
          <a:xfrm>
            <a:off x="323528" y="260648"/>
            <a:ext cx="8712968"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5</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如何检索专利</a:t>
            </a:r>
            <a:r>
              <a:rPr lang="zh-CN" altLang="en-US" sz="2800" dirty="0" smtClean="0">
                <a:latin typeface="微软雅黑" panose="020B0503020204020204" pitchFamily="34" charset="-122"/>
                <a:ea typeface="微软雅黑" panose="020B0503020204020204" pitchFamily="34" charset="-122"/>
              </a:rPr>
              <a:t>文献</a:t>
            </a:r>
            <a:endParaRPr lang="en-US" altLang="ko-KR" sz="2800" dirty="0" smtClean="0">
              <a:latin typeface="微软雅黑" panose="020B0503020204020204" pitchFamily="34" charset="-122"/>
              <a:ea typeface="微软雅黑" panose="020B0503020204020204" pitchFamily="34" charset="-122"/>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4719" y="1837912"/>
            <a:ext cx="1993666" cy="4687432"/>
          </a:xfrm>
          <a:prstGeom prst="rect">
            <a:avLst/>
          </a:prstGeom>
          <a:ln w="57150"/>
        </p:spPr>
        <p:style>
          <a:lnRef idx="2">
            <a:schemeClr val="accent1"/>
          </a:lnRef>
          <a:fillRef idx="1">
            <a:schemeClr val="lt1"/>
          </a:fillRef>
          <a:effectRef idx="0">
            <a:schemeClr val="accent1"/>
          </a:effectRef>
          <a:fontRef idx="minor">
            <a:schemeClr val="dk1"/>
          </a:fontRef>
        </p:style>
      </p:pic>
      <p:sp>
        <p:nvSpPr>
          <p:cNvPr id="6" name="TextBox 5"/>
          <p:cNvSpPr txBox="1"/>
          <p:nvPr/>
        </p:nvSpPr>
        <p:spPr>
          <a:xfrm>
            <a:off x="6012160" y="1155492"/>
            <a:ext cx="1913488" cy="584775"/>
          </a:xfrm>
          <a:prstGeom prst="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专利文献</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05815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a:xfrm>
            <a:off x="539552" y="1268760"/>
            <a:ext cx="8229600" cy="4536504"/>
          </a:xfrm>
        </p:spPr>
        <p:txBody>
          <a:bodyPr/>
          <a:lstStyle/>
          <a:p>
            <a:pPr eaLnBrk="1" hangingPunct="1"/>
            <a:r>
              <a:rPr lang="zh-CN" altLang="en-US" sz="2400" dirty="0" smtClean="0">
                <a:latin typeface="微软雅黑" panose="020B0503020204020204" pitchFamily="34" charset="-122"/>
                <a:ea typeface="微软雅黑" panose="020B0503020204020204" pitchFamily="34" charset="-122"/>
              </a:rPr>
              <a:t>国内专利文献检索</a:t>
            </a:r>
            <a:r>
              <a:rPr lang="en-US" altLang="zh-CN" sz="2400" dirty="0" smtClean="0">
                <a:latin typeface="微软雅黑" panose="020B0503020204020204" pitchFamily="34" charset="-122"/>
                <a:ea typeface="微软雅黑" panose="020B0503020204020204" pitchFamily="34" charset="-122"/>
              </a:rPr>
              <a:t>:</a:t>
            </a:r>
          </a:p>
          <a:p>
            <a:pPr eaLnBrk="1" hangingPunct="1"/>
            <a:r>
              <a:rPr lang="zh-CN" altLang="en-US" sz="2400" dirty="0" smtClean="0">
                <a:latin typeface="微软雅黑" panose="020B0503020204020204" pitchFamily="34" charset="-122"/>
                <a:ea typeface="微软雅黑" panose="020B0503020204020204" pitchFamily="34" charset="-122"/>
              </a:rPr>
              <a:t>万方数据资源系统科技信息子系统中的专利技术数据库</a:t>
            </a:r>
          </a:p>
          <a:p>
            <a:pPr eaLnBrk="1" hangingPunct="1"/>
            <a:r>
              <a:rPr lang="zh-CN" altLang="en-US" sz="2400" dirty="0" smtClean="0">
                <a:latin typeface="微软雅黑" panose="020B0503020204020204" pitchFamily="34" charset="-122"/>
                <a:ea typeface="微软雅黑" panose="020B0503020204020204" pitchFamily="34" charset="-122"/>
              </a:rPr>
              <a:t>清华同方数据资源系统中的专利数据库</a:t>
            </a:r>
            <a:endParaRPr lang="en-US" altLang="zh-CN" sz="2400" dirty="0" smtClean="0">
              <a:latin typeface="微软雅黑" panose="020B0503020204020204" pitchFamily="34" charset="-122"/>
              <a:ea typeface="微软雅黑" panose="020B0503020204020204" pitchFamily="34" charset="-122"/>
            </a:endParaRPr>
          </a:p>
          <a:p>
            <a:pPr eaLnBrk="1" hangingPunct="1"/>
            <a:r>
              <a:rPr lang="zh-CN" altLang="en-US" sz="2400" dirty="0" smtClean="0">
                <a:latin typeface="微软雅黑" panose="020B0503020204020204" pitchFamily="34" charset="-122"/>
                <a:ea typeface="微软雅黑" panose="020B0503020204020204" pitchFamily="34" charset="-122"/>
              </a:rPr>
              <a:t>专利网站：</a:t>
            </a:r>
          </a:p>
          <a:p>
            <a:pPr eaLnBrk="1" hangingPunct="1"/>
            <a:r>
              <a:rPr lang="zh-CN" altLang="en-US" sz="2400" dirty="0" smtClean="0">
                <a:latin typeface="微软雅黑" panose="020B0503020204020204" pitchFamily="34" charset="-122"/>
                <a:ea typeface="微软雅黑" panose="020B0503020204020204" pitchFamily="34" charset="-122"/>
              </a:rPr>
              <a:t>中国专利信息中心</a:t>
            </a:r>
            <a:r>
              <a:rPr lang="en-US" altLang="zh-CN" sz="2400" dirty="0" smtClean="0">
                <a:latin typeface="微软雅黑" panose="020B0503020204020204" pitchFamily="34" charset="-122"/>
                <a:ea typeface="微软雅黑" panose="020B0503020204020204" pitchFamily="34" charset="-122"/>
              </a:rPr>
              <a:t> </a:t>
            </a:r>
            <a:r>
              <a:rPr lang="en-US" altLang="en-US" sz="2400" dirty="0" smtClean="0">
                <a:latin typeface="微软雅黑" panose="020B0503020204020204" pitchFamily="34" charset="-122"/>
                <a:ea typeface="微软雅黑" panose="020B0503020204020204" pitchFamily="34" charset="-122"/>
              </a:rPr>
              <a:t>http://www.cnpat.com.cn</a:t>
            </a:r>
            <a:endParaRPr lang="en-US" altLang="zh-CN" sz="2400" dirty="0" smtClean="0">
              <a:latin typeface="微软雅黑" panose="020B0503020204020204" pitchFamily="34" charset="-122"/>
              <a:ea typeface="微软雅黑" panose="020B0503020204020204" pitchFamily="34" charset="-122"/>
            </a:endParaRPr>
          </a:p>
          <a:p>
            <a:pPr eaLnBrk="1" hangingPunct="1"/>
            <a:r>
              <a:rPr lang="zh-CN" altLang="en-US" sz="2400" dirty="0" smtClean="0">
                <a:latin typeface="微软雅黑" panose="020B0503020204020204" pitchFamily="34" charset="-122"/>
                <a:ea typeface="微软雅黑" panose="020B0503020204020204" pitchFamily="34" charset="-122"/>
              </a:rPr>
              <a:t>国家知识产权局   </a:t>
            </a:r>
            <a:r>
              <a:rPr lang="en-US" altLang="zh-CN" sz="2400" dirty="0" smtClean="0">
                <a:latin typeface="微软雅黑" panose="020B0503020204020204" pitchFamily="34" charset="-122"/>
                <a:ea typeface="微软雅黑" panose="020B0503020204020204" pitchFamily="34" charset="-122"/>
                <a:hlinkClick r:id="rId2"/>
              </a:rPr>
              <a:t>http://www.sipo.gov.cn</a:t>
            </a:r>
            <a:endParaRPr lang="en-US" altLang="zh-CN" sz="2400" dirty="0" smtClean="0">
              <a:latin typeface="微软雅黑" panose="020B0503020204020204" pitchFamily="34" charset="-122"/>
              <a:ea typeface="微软雅黑" panose="020B0503020204020204" pitchFamily="34" charset="-122"/>
            </a:endParaRPr>
          </a:p>
          <a:p>
            <a:pPr eaLnBrk="1" hangingPunct="1"/>
            <a:r>
              <a:rPr lang="zh-CN" altLang="en-US" sz="2400" dirty="0" smtClean="0">
                <a:latin typeface="微软雅黑" panose="020B0503020204020204" pitchFamily="34" charset="-122"/>
                <a:ea typeface="微软雅黑" panose="020B0503020204020204" pitchFamily="34" charset="-122"/>
              </a:rPr>
              <a:t>中国知识产权局</a:t>
            </a:r>
            <a:r>
              <a:rPr lang="en-US" altLang="zh-CN" sz="2400" dirty="0" smtClean="0">
                <a:latin typeface="微软雅黑" panose="020B0503020204020204" pitchFamily="34" charset="-122"/>
                <a:ea typeface="微软雅黑" panose="020B0503020204020204" pitchFamily="34" charset="-122"/>
                <a:hlinkClick r:id="rId3"/>
              </a:rPr>
              <a:t>http://www.cnipr.com</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SOOPAT  http://www.qq.comwww.soopat.com</a:t>
            </a:r>
          </a:p>
          <a:p>
            <a:pPr eaLnBrk="1" hangingPunct="1"/>
            <a:endParaRPr lang="en-US" altLang="zh-CN" sz="2400" dirty="0" smtClean="0">
              <a:latin typeface="微软雅黑" panose="020B0503020204020204" pitchFamily="34" charset="-122"/>
              <a:ea typeface="微软雅黑" panose="020B0503020204020204" pitchFamily="34" charset="-122"/>
            </a:endParaRPr>
          </a:p>
          <a:p>
            <a:pPr eaLnBrk="1" hangingPunct="1">
              <a:buFontTx/>
              <a:buNone/>
            </a:pPr>
            <a:endParaRPr lang="en-US" altLang="zh-CN" sz="2800" dirty="0" smtClean="0"/>
          </a:p>
          <a:p>
            <a:pPr eaLnBrk="1" hangingPunct="1">
              <a:buFontTx/>
              <a:buNone/>
            </a:pPr>
            <a:endParaRPr lang="en-US" altLang="zh-CN" sz="2800" dirty="0" smtClean="0"/>
          </a:p>
          <a:p>
            <a:pPr eaLnBrk="1" hangingPunct="1">
              <a:buFontTx/>
              <a:buNone/>
            </a:pPr>
            <a:endParaRPr lang="en-US" altLang="zh-CN" sz="2800" dirty="0" smtClean="0"/>
          </a:p>
          <a:p>
            <a:pPr eaLnBrk="1" hangingPunct="1"/>
            <a:endParaRPr lang="en-US" altLang="zh-CN" sz="2800" dirty="0" smtClean="0"/>
          </a:p>
          <a:p>
            <a:pPr eaLnBrk="1" hangingPunct="1"/>
            <a:endParaRPr lang="en-US" altLang="zh-CN" sz="2800" dirty="0" smtClean="0"/>
          </a:p>
          <a:p>
            <a:pPr eaLnBrk="1" hangingPunct="1"/>
            <a:endParaRPr lang="en-US" altLang="zh-CN" sz="2800" dirty="0" smtClean="0"/>
          </a:p>
        </p:txBody>
      </p:sp>
      <p:sp>
        <p:nvSpPr>
          <p:cNvPr id="3" name="圆角矩形 2"/>
          <p:cNvSpPr/>
          <p:nvPr/>
        </p:nvSpPr>
        <p:spPr>
          <a:xfrm>
            <a:off x="323528" y="260648"/>
            <a:ext cx="8712968"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5</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如何检索专利</a:t>
            </a:r>
            <a:r>
              <a:rPr lang="zh-CN" altLang="en-US" sz="2800" dirty="0" smtClean="0">
                <a:latin typeface="微软雅黑" panose="020B0503020204020204" pitchFamily="34" charset="-122"/>
                <a:ea typeface="微软雅黑" panose="020B0503020204020204" pitchFamily="34" charset="-122"/>
              </a:rPr>
              <a:t>文献</a:t>
            </a:r>
            <a:endParaRPr lang="en-US" altLang="ko-KR" sz="2800" dirty="0" smtClean="0">
              <a:latin typeface="微软雅黑" panose="020B0503020204020204" pitchFamily="34" charset="-122"/>
              <a:ea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zh-CN" altLang="en-US" sz="4000" b="1" dirty="0" smtClean="0"/>
              <a:t>中国专利信息中心 </a:t>
            </a:r>
            <a:r>
              <a:rPr lang="zh-CN" altLang="en-US" sz="4000" dirty="0" smtClean="0"/>
              <a:t>（</a:t>
            </a:r>
            <a:r>
              <a:rPr lang="en-US" altLang="en-US" dirty="0" smtClean="0"/>
              <a:t>http://www.cnpat.com.cn/</a:t>
            </a:r>
            <a:r>
              <a:rPr lang="zh-CN" altLang="en-US" sz="4000" dirty="0" smtClean="0"/>
              <a:t>）</a:t>
            </a:r>
          </a:p>
        </p:txBody>
      </p:sp>
      <p:sp>
        <p:nvSpPr>
          <p:cNvPr id="2" name="椭圆 1"/>
          <p:cNvSpPr/>
          <p:nvPr/>
        </p:nvSpPr>
        <p:spPr>
          <a:xfrm>
            <a:off x="539750" y="4076700"/>
            <a:ext cx="1295400" cy="50482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椭圆 3"/>
          <p:cNvSpPr/>
          <p:nvPr/>
        </p:nvSpPr>
        <p:spPr>
          <a:xfrm>
            <a:off x="971600" y="4329112"/>
            <a:ext cx="1152128" cy="540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83568" y="3284984"/>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60003"/>
            <a:ext cx="9057010" cy="513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a:xfrm>
            <a:off x="1187450" y="4076700"/>
            <a:ext cx="936278" cy="3604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2448689"/>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332656"/>
            <a:ext cx="8892480" cy="5793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a:xfrm>
            <a:off x="6516216" y="404664"/>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298054"/>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32656"/>
            <a:ext cx="8820472" cy="1368152"/>
          </a:xfrm>
        </p:spPr>
        <p:txBody>
          <a:bodyPr>
            <a:normAutofit fontScale="90000"/>
          </a:bodyPr>
          <a:lstStyle/>
          <a:p>
            <a:r>
              <a:rPr lang="en-US" altLang="zh-CN" dirty="0" smtClean="0"/>
              <a:t/>
            </a:r>
            <a:br>
              <a:rPr lang="en-US" altLang="zh-CN" dirty="0" smtClean="0"/>
            </a:br>
            <a:r>
              <a:rPr lang="zh-CN" altLang="en-US" dirty="0" smtClean="0"/>
              <a:t>案例：机器人传感器</a:t>
            </a:r>
            <a:r>
              <a:rPr lang="zh-CN" altLang="en-US" dirty="0"/>
              <a:t>专利检索</a:t>
            </a:r>
            <a:br>
              <a:rPr lang="zh-CN" altLang="en-US" dirty="0"/>
            </a:br>
            <a:r>
              <a:rPr lang="en-US" altLang="zh-CN" dirty="0" smtClean="0"/>
              <a:t/>
            </a:r>
            <a:br>
              <a:rPr lang="en-US" altLang="zh-CN" dirty="0" smtClean="0"/>
            </a:br>
            <a:r>
              <a:rPr lang="en-US" altLang="zh-CN" dirty="0" smtClean="0"/>
              <a:t>1</a:t>
            </a:r>
            <a:r>
              <a:rPr lang="en-US" altLang="zh-CN" dirty="0"/>
              <a:t>.</a:t>
            </a:r>
            <a:r>
              <a:rPr lang="zh-CN" altLang="en-US" dirty="0"/>
              <a:t>表格检索</a:t>
            </a:r>
            <a:br>
              <a:rPr lang="zh-CN" altLang="en-US" dirty="0"/>
            </a:br>
            <a:endParaRPr lang="zh-CN" altLang="en-US" dirty="0"/>
          </a:p>
        </p:txBody>
      </p:sp>
      <p:sp>
        <p:nvSpPr>
          <p:cNvPr id="3" name="内容占位符 2"/>
          <p:cNvSpPr>
            <a:spLocks noGrp="1"/>
          </p:cNvSpPr>
          <p:nvPr>
            <p:ph idx="1"/>
          </p:nvPr>
        </p:nvSpPr>
        <p:spPr>
          <a:xfrm>
            <a:off x="457200" y="1916832"/>
            <a:ext cx="8579296" cy="4209331"/>
          </a:xfrm>
        </p:spPr>
        <p:txBody>
          <a:bodyPr/>
          <a:lstStyle/>
          <a:p>
            <a:r>
              <a:rPr lang="zh-CN" altLang="en-US" dirty="0"/>
              <a:t>机器人上安装了触觉传感器、视觉传感器</a:t>
            </a:r>
            <a:r>
              <a:rPr lang="zh-CN" altLang="en-US" dirty="0" smtClean="0"/>
              <a:t>、超声波传感器</a:t>
            </a:r>
            <a:r>
              <a:rPr lang="zh-CN" altLang="en-US" dirty="0"/>
              <a:t>和听觉</a:t>
            </a:r>
            <a:r>
              <a:rPr lang="zh-CN" altLang="en-US" dirty="0" smtClean="0"/>
              <a:t>传感器。。。。。。</a:t>
            </a:r>
            <a:endParaRPr lang="en-US" altLang="zh-CN" dirty="0" smtClean="0"/>
          </a:p>
          <a:p>
            <a:r>
              <a:rPr lang="zh-CN" altLang="en-US" dirty="0" smtClean="0"/>
              <a:t>机器人、触觉</a:t>
            </a:r>
            <a:r>
              <a:rPr lang="zh-CN" altLang="en-US" dirty="0"/>
              <a:t>传感器、视觉传感器、</a:t>
            </a:r>
            <a:r>
              <a:rPr lang="zh-CN" altLang="en-US" dirty="0" smtClean="0"/>
              <a:t>超声波传感器、听觉</a:t>
            </a:r>
            <a:r>
              <a:rPr lang="zh-CN" altLang="en-US" dirty="0"/>
              <a:t>传感器</a:t>
            </a:r>
          </a:p>
        </p:txBody>
      </p:sp>
    </p:spTree>
    <p:extLst>
      <p:ext uri="{BB962C8B-B14F-4D97-AF65-F5344CB8AC3E}">
        <p14:creationId xmlns:p14="http://schemas.microsoft.com/office/powerpoint/2010/main" val="61803378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Rectangle 3"/>
          <p:cNvSpPr>
            <a:spLocks noGrp="1" noChangeArrowheads="1"/>
          </p:cNvSpPr>
          <p:nvPr>
            <p:ph type="body" idx="4294967295"/>
          </p:nvPr>
        </p:nvSpPr>
        <p:spPr bwMode="auto">
          <a:xfrm>
            <a:off x="457921" y="1844675"/>
            <a:ext cx="8229600" cy="46799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pPr>
            <a:r>
              <a:rPr lang="zh-CN" altLang="en-US" sz="2100" b="1" smtClean="0"/>
              <a:t>更大的奇迹还在后面</a:t>
            </a:r>
            <a:r>
              <a:rPr lang="en-US" altLang="zh-CN" sz="2100" b="1" smtClean="0"/>
              <a:t>,</a:t>
            </a:r>
            <a:r>
              <a:rPr lang="zh-CN" altLang="en-US" sz="2100" b="1" smtClean="0"/>
              <a:t>开普糖果公司的领导人</a:t>
            </a:r>
            <a:r>
              <a:rPr lang="zh-CN" altLang="en-US" sz="2100" b="1" smtClean="0">
                <a:solidFill>
                  <a:srgbClr val="003399"/>
                </a:solidFill>
              </a:rPr>
              <a:t>约翰</a:t>
            </a:r>
            <a:r>
              <a:rPr lang="en-US" altLang="zh-CN" sz="2100" b="1" smtClean="0">
                <a:solidFill>
                  <a:srgbClr val="003399"/>
                </a:solidFill>
              </a:rPr>
              <a:t>·</a:t>
            </a:r>
            <a:r>
              <a:rPr lang="zh-CN" altLang="en-US" sz="2100" b="1" smtClean="0">
                <a:solidFill>
                  <a:srgbClr val="003399"/>
                </a:solidFill>
              </a:rPr>
              <a:t>奥舍</a:t>
            </a:r>
            <a:r>
              <a:rPr lang="zh-CN" altLang="en-US" sz="2100" b="1" smtClean="0"/>
              <a:t>在另外一家公司收购了开普后就离开了该公司</a:t>
            </a:r>
            <a:r>
              <a:rPr lang="en-US" altLang="zh-CN" sz="2100" b="1" smtClean="0"/>
              <a:t>,</a:t>
            </a:r>
            <a:r>
              <a:rPr lang="zh-CN" altLang="en-US" sz="2100" b="1" smtClean="0"/>
              <a:t>他开始寻找</a:t>
            </a:r>
            <a:r>
              <a:rPr lang="zh-CN" altLang="en-US" sz="2100" b="1" smtClean="0">
                <a:solidFill>
                  <a:srgbClr val="FF0066"/>
                </a:solidFill>
              </a:rPr>
              <a:t>利用旋转马达能解决的新问题</a:t>
            </a:r>
            <a:r>
              <a:rPr lang="zh-CN" altLang="en-US" sz="2100" b="1" smtClean="0"/>
              <a:t>。</a:t>
            </a:r>
          </a:p>
          <a:p>
            <a:pPr eaLnBrk="1" hangingPunct="1">
              <a:lnSpc>
                <a:spcPct val="120000"/>
              </a:lnSpc>
            </a:pPr>
            <a:r>
              <a:rPr lang="zh-CN" altLang="en-US" sz="2100" b="1" smtClean="0"/>
              <a:t>经过当地沃尔玛超市内的商品货架时他们看到了</a:t>
            </a:r>
            <a:r>
              <a:rPr lang="zh-CN" altLang="en-US" sz="2100" b="1" smtClean="0">
                <a:solidFill>
                  <a:srgbClr val="FF0066"/>
                </a:solidFill>
              </a:rPr>
              <a:t>电动牙刷有许多牌子</a:t>
            </a:r>
            <a:r>
              <a:rPr lang="en-US" altLang="zh-CN" sz="2100" b="1" smtClean="0">
                <a:solidFill>
                  <a:srgbClr val="FF0066"/>
                </a:solidFill>
              </a:rPr>
              <a:t>,</a:t>
            </a:r>
            <a:r>
              <a:rPr lang="zh-CN" altLang="en-US" sz="2100" b="1" smtClean="0">
                <a:solidFill>
                  <a:srgbClr val="FF0066"/>
                </a:solidFill>
              </a:rPr>
              <a:t>但价格都高达</a:t>
            </a:r>
            <a:r>
              <a:rPr lang="en-US" altLang="zh-CN" sz="2100" b="1" smtClean="0">
                <a:solidFill>
                  <a:srgbClr val="FF0066"/>
                </a:solidFill>
              </a:rPr>
              <a:t>50</a:t>
            </a:r>
            <a:r>
              <a:rPr lang="zh-CN" altLang="en-US" sz="2100" b="1" smtClean="0">
                <a:solidFill>
                  <a:srgbClr val="FF0066"/>
                </a:solidFill>
              </a:rPr>
              <a:t>多美元</a:t>
            </a:r>
            <a:r>
              <a:rPr lang="en-US" altLang="zh-CN" sz="2100" b="1" smtClean="0">
                <a:solidFill>
                  <a:srgbClr val="FF0066"/>
                </a:solidFill>
              </a:rPr>
              <a:t>,</a:t>
            </a:r>
            <a:r>
              <a:rPr lang="zh-CN" altLang="en-US" sz="2100" b="1" smtClean="0"/>
              <a:t>因此销售量很小</a:t>
            </a:r>
            <a:r>
              <a:rPr lang="en-US" altLang="zh-CN" sz="2100" b="1" smtClean="0"/>
              <a:t>,</a:t>
            </a:r>
            <a:r>
              <a:rPr lang="zh-CN" altLang="en-US" sz="2100" b="1" smtClean="0"/>
              <a:t>于是他们推想：</a:t>
            </a:r>
          </a:p>
          <a:p>
            <a:pPr eaLnBrk="1" hangingPunct="1">
              <a:lnSpc>
                <a:spcPct val="120000"/>
              </a:lnSpc>
              <a:buFont typeface="Wingdings" pitchFamily="2" charset="2"/>
              <a:buNone/>
            </a:pPr>
            <a:r>
              <a:rPr lang="zh-CN" altLang="en-US" sz="2100" b="1" smtClean="0"/>
              <a:t>   为什么不用旋转棒棒糖的技术</a:t>
            </a:r>
            <a:r>
              <a:rPr lang="en-US" altLang="zh-CN" sz="2100" b="1" smtClean="0"/>
              <a:t>,</a:t>
            </a:r>
            <a:r>
              <a:rPr lang="zh-CN" altLang="en-US" sz="2100" b="1" smtClean="0">
                <a:solidFill>
                  <a:srgbClr val="FF0066"/>
                </a:solidFill>
              </a:rPr>
              <a:t>花</a:t>
            </a:r>
            <a:r>
              <a:rPr lang="en-US" altLang="zh-CN" sz="2100" b="1" smtClean="0">
                <a:solidFill>
                  <a:srgbClr val="FF0066"/>
                </a:solidFill>
              </a:rPr>
              <a:t>5</a:t>
            </a:r>
            <a:r>
              <a:rPr lang="zh-CN" altLang="en-US" sz="2100" b="1" smtClean="0">
                <a:solidFill>
                  <a:srgbClr val="FF0066"/>
                </a:solidFill>
              </a:rPr>
              <a:t>美元来制造一支电动牙刷呢</a:t>
            </a:r>
            <a:r>
              <a:rPr lang="en-US" altLang="zh-CN" sz="2100" b="1" smtClean="0">
                <a:solidFill>
                  <a:srgbClr val="FF0066"/>
                </a:solidFill>
              </a:rPr>
              <a:t>?”</a:t>
            </a:r>
            <a:r>
              <a:rPr lang="en-US" altLang="zh-CN" sz="2100" smtClean="0">
                <a:solidFill>
                  <a:srgbClr val="FF0066"/>
                </a:solidFill>
              </a:rPr>
              <a:t> </a:t>
            </a:r>
          </a:p>
          <a:p>
            <a:pPr eaLnBrk="1" hangingPunct="1">
              <a:lnSpc>
                <a:spcPct val="120000"/>
              </a:lnSpc>
              <a:buFont typeface="Wingdings" pitchFamily="2" charset="2"/>
              <a:buNone/>
            </a:pPr>
            <a:r>
              <a:rPr lang="en-US" altLang="zh-CN" sz="2100" b="1" smtClean="0"/>
              <a:t>    </a:t>
            </a:r>
            <a:r>
              <a:rPr lang="zh-CN" altLang="en-US" sz="2100" b="1" smtClean="0"/>
              <a:t>结果就是目前美国日用品市场上最</a:t>
            </a:r>
            <a:r>
              <a:rPr lang="zh-CN" altLang="en-US" sz="2100" b="1" smtClean="0">
                <a:solidFill>
                  <a:srgbClr val="FF0066"/>
                </a:solidFill>
              </a:rPr>
              <a:t>畅销的旋转牙刷诞生了</a:t>
            </a:r>
            <a:r>
              <a:rPr lang="en-US" altLang="zh-CN" sz="2100" b="1" smtClean="0">
                <a:solidFill>
                  <a:srgbClr val="FF0066"/>
                </a:solidFill>
              </a:rPr>
              <a:t>,</a:t>
            </a:r>
            <a:r>
              <a:rPr lang="zh-CN" altLang="en-US" sz="2100" b="1" smtClean="0">
                <a:solidFill>
                  <a:srgbClr val="FF0066"/>
                </a:solidFill>
              </a:rPr>
              <a:t>它甚至要比传统牙刷好卖</a:t>
            </a:r>
            <a:r>
              <a:rPr lang="en-US" altLang="zh-CN" sz="2100" b="1" smtClean="0">
                <a:solidFill>
                  <a:srgbClr val="FF0066"/>
                </a:solidFill>
              </a:rPr>
              <a:t>,</a:t>
            </a:r>
            <a:r>
              <a:rPr lang="zh-CN" altLang="en-US" sz="2100" b="1" smtClean="0"/>
              <a:t>在</a:t>
            </a:r>
            <a:r>
              <a:rPr lang="en-US" altLang="zh-CN" sz="2100" b="1" smtClean="0"/>
              <a:t>2000</a:t>
            </a:r>
            <a:r>
              <a:rPr lang="zh-CN" altLang="en-US" sz="2100" b="1" smtClean="0"/>
              <a:t>年的一年中</a:t>
            </a:r>
            <a:r>
              <a:rPr lang="en-US" altLang="zh-CN" sz="2100" b="1" smtClean="0"/>
              <a:t>,</a:t>
            </a:r>
            <a:r>
              <a:rPr lang="zh-CN" altLang="en-US" sz="2100" b="1" smtClean="0">
                <a:solidFill>
                  <a:srgbClr val="003399"/>
                </a:solidFill>
              </a:rPr>
              <a:t>奥舍</a:t>
            </a:r>
            <a:r>
              <a:rPr lang="zh-CN" altLang="en-US" sz="2100" b="1" smtClean="0"/>
              <a:t>的公司就卖出了</a:t>
            </a:r>
            <a:r>
              <a:rPr lang="en-US" altLang="zh-CN" sz="2100" b="1" smtClean="0">
                <a:solidFill>
                  <a:srgbClr val="FF0066"/>
                </a:solidFill>
              </a:rPr>
              <a:t>1000</a:t>
            </a:r>
            <a:r>
              <a:rPr lang="zh-CN" altLang="en-US" sz="2100" b="1" smtClean="0">
                <a:solidFill>
                  <a:srgbClr val="FF0066"/>
                </a:solidFill>
              </a:rPr>
              <a:t>万把这样的牙刷</a:t>
            </a:r>
            <a:r>
              <a:rPr lang="en-US" altLang="zh-CN" sz="2100" b="1" smtClean="0"/>
              <a:t>,</a:t>
            </a:r>
          </a:p>
        </p:txBody>
      </p:sp>
      <p:sp>
        <p:nvSpPr>
          <p:cNvPr id="550916" name="Rectangle 2"/>
          <p:cNvSpPr>
            <a:spLocks noChangeArrowheads="1"/>
          </p:cNvSpPr>
          <p:nvPr/>
        </p:nvSpPr>
        <p:spPr bwMode="auto">
          <a:xfrm>
            <a:off x="457921" y="836614"/>
            <a:ext cx="793008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0"/>
              </a:spcBef>
              <a:defRPr kumimoji="1" sz="3600" b="1">
                <a:solidFill>
                  <a:schemeClr val="tx2"/>
                </a:solidFill>
                <a:latin typeface="Gulim" pitchFamily="34" charset="-127"/>
                <a:ea typeface="Gulim" pitchFamily="34" charset="-127"/>
                <a:cs typeface="Tahoma" pitchFamily="34" charset="0"/>
              </a:defRPr>
            </a:lvl1pPr>
            <a:lvl2pPr eaLnBrk="0" hangingPunct="0">
              <a:spcBef>
                <a:spcPct val="0"/>
              </a:spcBef>
              <a:defRPr kumimoji="1" sz="3600" b="1">
                <a:solidFill>
                  <a:schemeClr val="tx2"/>
                </a:solidFill>
                <a:latin typeface="Gulim" pitchFamily="34" charset="-127"/>
                <a:ea typeface="Gulim" pitchFamily="34" charset="-127"/>
                <a:cs typeface="Tahoma" pitchFamily="34" charset="0"/>
              </a:defRPr>
            </a:lvl2pPr>
            <a:lvl3pPr eaLnBrk="0" hangingPunct="0">
              <a:spcBef>
                <a:spcPct val="0"/>
              </a:spcBef>
              <a:defRPr kumimoji="1" sz="3600" b="1">
                <a:solidFill>
                  <a:schemeClr val="tx2"/>
                </a:solidFill>
                <a:latin typeface="Gulim" pitchFamily="34" charset="-127"/>
                <a:ea typeface="Gulim" pitchFamily="34" charset="-127"/>
                <a:cs typeface="Tahoma" pitchFamily="34" charset="0"/>
              </a:defRPr>
            </a:lvl3pPr>
            <a:lvl4pPr eaLnBrk="0" hangingPunct="0">
              <a:spcBef>
                <a:spcPct val="0"/>
              </a:spcBef>
              <a:defRPr kumimoji="1" sz="3600" b="1">
                <a:solidFill>
                  <a:schemeClr val="tx2"/>
                </a:solidFill>
                <a:latin typeface="Gulim" pitchFamily="34" charset="-127"/>
                <a:ea typeface="Gulim" pitchFamily="34" charset="-127"/>
                <a:cs typeface="Tahoma" pitchFamily="34" charset="0"/>
              </a:defRPr>
            </a:lvl4pPr>
            <a:lvl5pPr eaLnBrk="0" hangingPunct="0">
              <a:spcBef>
                <a:spcPct val="0"/>
              </a:spcBef>
              <a:defRPr kumimoji="1" sz="3600" b="1">
                <a:solidFill>
                  <a:schemeClr val="tx2"/>
                </a:solidFill>
                <a:latin typeface="Gulim" pitchFamily="34" charset="-127"/>
                <a:ea typeface="Gulim" pitchFamily="34" charset="-127"/>
                <a:cs typeface="Tahoma" pitchFamily="34" charset="0"/>
              </a:defRPr>
            </a:lvl5pPr>
            <a:lvl6pPr marL="457200" algn="ctr" eaLnBrk="0" fontAlgn="base" latinLnBrk="1" hangingPunct="0">
              <a:spcBef>
                <a:spcPct val="0"/>
              </a:spcBef>
              <a:spcAft>
                <a:spcPct val="0"/>
              </a:spcAft>
              <a:defRPr kumimoji="1" sz="3600" b="1">
                <a:solidFill>
                  <a:schemeClr val="tx2"/>
                </a:solidFill>
                <a:latin typeface="Gulim" pitchFamily="34" charset="-127"/>
                <a:ea typeface="Gulim" pitchFamily="34" charset="-127"/>
                <a:cs typeface="Tahoma" pitchFamily="34" charset="0"/>
              </a:defRPr>
            </a:lvl6pPr>
            <a:lvl7pPr marL="914400" algn="ctr" eaLnBrk="0" fontAlgn="base" latinLnBrk="1" hangingPunct="0">
              <a:spcBef>
                <a:spcPct val="0"/>
              </a:spcBef>
              <a:spcAft>
                <a:spcPct val="0"/>
              </a:spcAft>
              <a:defRPr kumimoji="1" sz="3600" b="1">
                <a:solidFill>
                  <a:schemeClr val="tx2"/>
                </a:solidFill>
                <a:latin typeface="Gulim" pitchFamily="34" charset="-127"/>
                <a:ea typeface="Gulim" pitchFamily="34" charset="-127"/>
                <a:cs typeface="Tahoma" pitchFamily="34" charset="0"/>
              </a:defRPr>
            </a:lvl7pPr>
            <a:lvl8pPr marL="1371600" algn="ctr" eaLnBrk="0" fontAlgn="base" latinLnBrk="1" hangingPunct="0">
              <a:spcBef>
                <a:spcPct val="0"/>
              </a:spcBef>
              <a:spcAft>
                <a:spcPct val="0"/>
              </a:spcAft>
              <a:defRPr kumimoji="1" sz="3600" b="1">
                <a:solidFill>
                  <a:schemeClr val="tx2"/>
                </a:solidFill>
                <a:latin typeface="Gulim" pitchFamily="34" charset="-127"/>
                <a:ea typeface="Gulim" pitchFamily="34" charset="-127"/>
                <a:cs typeface="Tahoma" pitchFamily="34" charset="0"/>
              </a:defRPr>
            </a:lvl8pPr>
            <a:lvl9pPr marL="1828800" algn="ctr" eaLnBrk="0" fontAlgn="base" latinLnBrk="1" hangingPunct="0">
              <a:spcBef>
                <a:spcPct val="0"/>
              </a:spcBef>
              <a:spcAft>
                <a:spcPct val="0"/>
              </a:spcAft>
              <a:defRPr kumimoji="1" sz="3600" b="1">
                <a:solidFill>
                  <a:schemeClr val="tx2"/>
                </a:solidFill>
                <a:latin typeface="Gulim" pitchFamily="34" charset="-127"/>
                <a:ea typeface="Gulim" pitchFamily="34" charset="-127"/>
                <a:cs typeface="Tahoma" pitchFamily="34" charset="0"/>
              </a:defRPr>
            </a:lvl9pPr>
          </a:lstStyle>
          <a:p>
            <a:pPr eaLnBrk="1" hangingPunct="1">
              <a:lnSpc>
                <a:spcPct val="100000"/>
              </a:lnSpc>
              <a:buClrTx/>
              <a:buFontTx/>
              <a:buNone/>
            </a:pPr>
            <a:r>
              <a:rPr lang="zh-CN" altLang="en-US" sz="2800" dirty="0">
                <a:solidFill>
                  <a:srgbClr val="FFFFFF"/>
                </a:solidFill>
              </a:rPr>
              <a:t>引言：小发明与大奇迹</a:t>
            </a:r>
          </a:p>
        </p:txBody>
      </p:sp>
    </p:spTree>
    <p:extLst>
      <p:ext uri="{BB962C8B-B14F-4D97-AF65-F5344CB8AC3E}">
        <p14:creationId xmlns:p14="http://schemas.microsoft.com/office/powerpoint/2010/main" val="186498959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9811">
                                            <p:txEl>
                                              <p:pRg st="0" end="0"/>
                                            </p:txEl>
                                          </p:spTgt>
                                        </p:tgtEl>
                                        <p:attrNameLst>
                                          <p:attrName>style.visibility</p:attrName>
                                        </p:attrNameLst>
                                      </p:cBhvr>
                                      <p:to>
                                        <p:strVal val="visible"/>
                                      </p:to>
                                    </p:set>
                                    <p:anim calcmode="lin" valueType="num">
                                      <p:cBhvr additive="base">
                                        <p:cTn id="7" dur="500" fill="hold"/>
                                        <p:tgtEl>
                                          <p:spTgt spid="7598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98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59811">
                                            <p:txEl>
                                              <p:pRg st="1" end="1"/>
                                            </p:txEl>
                                          </p:spTgt>
                                        </p:tgtEl>
                                        <p:attrNameLst>
                                          <p:attrName>style.visibility</p:attrName>
                                        </p:attrNameLst>
                                      </p:cBhvr>
                                      <p:to>
                                        <p:strVal val="visible"/>
                                      </p:to>
                                    </p:set>
                                    <p:anim calcmode="lin" valueType="num">
                                      <p:cBhvr additive="base">
                                        <p:cTn id="13" dur="500" fill="hold"/>
                                        <p:tgtEl>
                                          <p:spTgt spid="7598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98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59811">
                                            <p:txEl>
                                              <p:pRg st="2" end="2"/>
                                            </p:txEl>
                                          </p:spTgt>
                                        </p:tgtEl>
                                        <p:attrNameLst>
                                          <p:attrName>style.visibility</p:attrName>
                                        </p:attrNameLst>
                                      </p:cBhvr>
                                      <p:to>
                                        <p:strVal val="visible"/>
                                      </p:to>
                                    </p:set>
                                    <p:anim calcmode="lin" valueType="num">
                                      <p:cBhvr additive="base">
                                        <p:cTn id="19" dur="500" fill="hold"/>
                                        <p:tgtEl>
                                          <p:spTgt spid="7598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98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59811">
                                            <p:txEl>
                                              <p:pRg st="3" end="3"/>
                                            </p:txEl>
                                          </p:spTgt>
                                        </p:tgtEl>
                                        <p:attrNameLst>
                                          <p:attrName>style.visibility</p:attrName>
                                        </p:attrNameLst>
                                      </p:cBhvr>
                                      <p:to>
                                        <p:strVal val="visible"/>
                                      </p:to>
                                    </p:set>
                                    <p:anim calcmode="lin" valueType="num">
                                      <p:cBhvr additive="base">
                                        <p:cTn id="25" dur="500" fill="hold"/>
                                        <p:tgtEl>
                                          <p:spTgt spid="7598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98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8229600" cy="1008112"/>
          </a:xfrm>
        </p:spPr>
        <p:txBody>
          <a:bodyPr/>
          <a:lstStyle/>
          <a:p>
            <a:r>
              <a:rPr lang="zh-CN" altLang="en-US" dirty="0" smtClean="0"/>
              <a:t>案例检索界面</a:t>
            </a:r>
            <a:endParaRPr lang="zh-CN"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1052737"/>
            <a:ext cx="8856984" cy="5328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74586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28012"/>
            <a:ext cx="8229600" cy="1008112"/>
          </a:xfrm>
        </p:spPr>
        <p:txBody>
          <a:bodyPr/>
          <a:lstStyle/>
          <a:p>
            <a:r>
              <a:rPr lang="zh-CN" altLang="en-US" dirty="0" smtClean="0"/>
              <a:t>案例</a:t>
            </a:r>
            <a:r>
              <a:rPr lang="zh-CN" altLang="en-US" dirty="0"/>
              <a:t>检索结果</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1052737"/>
            <a:ext cx="8640960"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1670792"/>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8229600" cy="1008112"/>
          </a:xfrm>
        </p:spPr>
        <p:txBody>
          <a:bodyPr/>
          <a:lstStyle/>
          <a:p>
            <a:r>
              <a:rPr lang="zh-CN" altLang="en-US" dirty="0" smtClean="0"/>
              <a:t>查看详细专利信息</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52737"/>
            <a:ext cx="8676456"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6481885"/>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权利要求</a:t>
            </a:r>
            <a:endParaRPr lang="zh-CN" alt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40768"/>
            <a:ext cx="8229600" cy="429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256477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8229600" cy="1008112"/>
          </a:xfrm>
        </p:spPr>
        <p:txBody>
          <a:bodyPr/>
          <a:lstStyle/>
          <a:p>
            <a:r>
              <a:rPr lang="zh-CN" altLang="en-US" dirty="0" smtClean="0"/>
              <a:t>说明书</a:t>
            </a:r>
            <a:endParaRPr lang="zh-CN" alt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196752"/>
            <a:ext cx="8676456" cy="4929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378348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229600" cy="1008112"/>
          </a:xfrm>
        </p:spPr>
        <p:txBody>
          <a:bodyPr/>
          <a:lstStyle/>
          <a:p>
            <a:r>
              <a:rPr lang="zh-CN" altLang="en-US" dirty="0" smtClean="0"/>
              <a:t>法律状态查看</a:t>
            </a:r>
            <a:endParaRPr lang="zh-CN" alt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96752"/>
            <a:ext cx="9145016"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315646"/>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法律状态检索</a:t>
            </a:r>
            <a:endParaRPr lang="zh-CN" altLang="en-US" dirty="0"/>
          </a:p>
        </p:txBody>
      </p:sp>
      <p:pic>
        <p:nvPicPr>
          <p:cNvPr id="614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196752"/>
            <a:ext cx="8795320" cy="5040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4797152"/>
            <a:ext cx="9544050"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3118172"/>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229600" cy="1008112"/>
          </a:xfrm>
        </p:spPr>
        <p:txBody>
          <a:bodyPr/>
          <a:lstStyle/>
          <a:p>
            <a:r>
              <a:rPr lang="en-US" altLang="zh-CN" dirty="0" smtClean="0"/>
              <a:t>3.</a:t>
            </a:r>
            <a:r>
              <a:rPr lang="zh-CN" altLang="en-US" dirty="0" smtClean="0"/>
              <a:t>分类导航（</a:t>
            </a:r>
            <a:r>
              <a:rPr lang="en-US" altLang="zh-CN" dirty="0" smtClean="0"/>
              <a:t>IPC</a:t>
            </a:r>
            <a:r>
              <a:rPr lang="zh-CN" altLang="en-US" dirty="0" smtClean="0"/>
              <a:t>分类检索）</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24744"/>
            <a:ext cx="8748464"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6024343"/>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395536" y="188640"/>
            <a:ext cx="8229600" cy="1008112"/>
          </a:xfrm>
        </p:spPr>
        <p:txBody>
          <a:bodyPr>
            <a:normAutofit fontScale="90000"/>
          </a:bodyPr>
          <a:lstStyle/>
          <a:p>
            <a:r>
              <a:rPr lang="zh-CN" altLang="en-US" dirty="0" smtClean="0"/>
              <a:t>国家知识产权局</a:t>
            </a:r>
            <a:r>
              <a:rPr lang="en-US" altLang="zh-CN" dirty="0"/>
              <a:t>http://www.sipo.gov.cn/</a:t>
            </a:r>
            <a:endParaRPr lang="zh-CN" altLang="en-US"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052737"/>
            <a:ext cx="8856985" cy="5256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椭圆 1"/>
          <p:cNvSpPr/>
          <p:nvPr/>
        </p:nvSpPr>
        <p:spPr>
          <a:xfrm>
            <a:off x="6012160" y="2132856"/>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4423229"/>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820472" cy="5865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6523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idx="4294967295"/>
          </p:nvPr>
        </p:nvSpPr>
        <p:spPr bwMode="auto">
          <a:xfrm>
            <a:off x="457921" y="849314"/>
            <a:ext cx="7930080" cy="490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a:bodyPr>
          <a:lstStyle/>
          <a:p>
            <a:pPr eaLnBrk="1" hangingPunct="1"/>
            <a:r>
              <a:rPr lang="zh-CN" altLang="en-US" sz="2800" b="0" dirty="0" smtClean="0"/>
              <a:t>小发明与大奇迹</a:t>
            </a:r>
          </a:p>
        </p:txBody>
      </p:sp>
      <p:sp>
        <p:nvSpPr>
          <p:cNvPr id="760835" name="Rectangle 3"/>
          <p:cNvSpPr>
            <a:spLocks noGrp="1" noChangeArrowheads="1"/>
          </p:cNvSpPr>
          <p:nvPr>
            <p:ph type="body" idx="4294967295"/>
          </p:nvPr>
        </p:nvSpPr>
        <p:spPr bwMode="auto">
          <a:xfrm>
            <a:off x="457921" y="1746250"/>
            <a:ext cx="8229600" cy="5111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pPr>
            <a:r>
              <a:rPr lang="zh-CN" altLang="en-US" sz="2100" b="1" smtClean="0"/>
              <a:t>这下宝洁公司的老板坐不住了</a:t>
            </a:r>
            <a:r>
              <a:rPr lang="en-US" altLang="zh-CN" sz="2100" b="1" smtClean="0"/>
              <a:t>——</a:t>
            </a:r>
            <a:r>
              <a:rPr lang="zh-CN" altLang="en-US" sz="2100" b="1" smtClean="0"/>
              <a:t>派出了一个高级经理来同</a:t>
            </a:r>
            <a:r>
              <a:rPr lang="zh-CN" altLang="en-US" sz="2100" b="1" smtClean="0">
                <a:solidFill>
                  <a:srgbClr val="003399"/>
                </a:solidFill>
              </a:rPr>
              <a:t>奥舍</a:t>
            </a:r>
            <a:r>
              <a:rPr lang="zh-CN" altLang="en-US" sz="2100" b="1" smtClean="0"/>
              <a:t>谈判</a:t>
            </a:r>
            <a:r>
              <a:rPr lang="en-US" altLang="zh-CN" sz="2100" b="1" smtClean="0"/>
              <a:t>,</a:t>
            </a:r>
            <a:r>
              <a:rPr lang="zh-CN" altLang="en-US" sz="2100" b="1" smtClean="0"/>
              <a:t>经过短时间的讨价还价</a:t>
            </a:r>
            <a:r>
              <a:rPr lang="en-US" altLang="zh-CN" sz="2100" b="1" smtClean="0"/>
              <a:t>,</a:t>
            </a:r>
            <a:r>
              <a:rPr lang="en-US" altLang="zh-CN" sz="2100" b="1" smtClean="0">
                <a:solidFill>
                  <a:srgbClr val="FF0066"/>
                </a:solidFill>
              </a:rPr>
              <a:t>2001</a:t>
            </a:r>
            <a:r>
              <a:rPr lang="zh-CN" altLang="en-US" sz="2100" b="1" smtClean="0">
                <a:solidFill>
                  <a:srgbClr val="FF0066"/>
                </a:solidFill>
              </a:rPr>
              <a:t>年元月</a:t>
            </a:r>
            <a:r>
              <a:rPr lang="en-US" altLang="zh-CN" sz="2100" b="1" smtClean="0">
                <a:solidFill>
                  <a:srgbClr val="FF0066"/>
                </a:solidFill>
              </a:rPr>
              <a:t>,</a:t>
            </a:r>
            <a:r>
              <a:rPr lang="zh-CN" altLang="en-US" sz="2100" b="1" smtClean="0">
                <a:solidFill>
                  <a:srgbClr val="FF0066"/>
                </a:solidFill>
              </a:rPr>
              <a:t>宝洁决定收购这家小公司</a:t>
            </a:r>
            <a:r>
              <a:rPr lang="en-US" altLang="zh-CN" sz="2100" b="1" smtClean="0">
                <a:solidFill>
                  <a:srgbClr val="FF0066"/>
                </a:solidFill>
              </a:rPr>
              <a:t>:</a:t>
            </a:r>
            <a:r>
              <a:rPr lang="zh-CN" altLang="en-US" sz="2100" b="1" smtClean="0">
                <a:solidFill>
                  <a:srgbClr val="FF0066"/>
                </a:solidFill>
              </a:rPr>
              <a:t>由宝洁首付预付款</a:t>
            </a:r>
            <a:r>
              <a:rPr lang="en-US" altLang="zh-CN" sz="2100" b="1" smtClean="0">
                <a:solidFill>
                  <a:srgbClr val="FF0066"/>
                </a:solidFill>
              </a:rPr>
              <a:t>1.65</a:t>
            </a:r>
            <a:r>
              <a:rPr lang="zh-CN" altLang="en-US" sz="2100" b="1" smtClean="0">
                <a:solidFill>
                  <a:srgbClr val="FF0066"/>
                </a:solidFill>
              </a:rPr>
              <a:t>亿美元</a:t>
            </a:r>
            <a:r>
              <a:rPr lang="en-US" altLang="zh-CN" sz="2100" b="1" smtClean="0">
                <a:solidFill>
                  <a:srgbClr val="FF0066"/>
                </a:solidFill>
              </a:rPr>
              <a:t>,</a:t>
            </a:r>
            <a:r>
              <a:rPr lang="zh-CN" altLang="en-US" sz="2100" b="1" smtClean="0">
                <a:solidFill>
                  <a:srgbClr val="FF0066"/>
                </a:solidFill>
              </a:rPr>
              <a:t>以奥舍为首的</a:t>
            </a:r>
            <a:r>
              <a:rPr lang="en-US" altLang="zh-CN" sz="2100" b="1" smtClean="0">
                <a:solidFill>
                  <a:srgbClr val="FF0066"/>
                </a:solidFill>
              </a:rPr>
              <a:t>3</a:t>
            </a:r>
            <a:r>
              <a:rPr lang="zh-CN" altLang="en-US" sz="2100" b="1" smtClean="0">
                <a:solidFill>
                  <a:srgbClr val="FF0066"/>
                </a:solidFill>
              </a:rPr>
              <a:t>个创始人在未来的</a:t>
            </a:r>
            <a:r>
              <a:rPr lang="en-US" altLang="zh-CN" sz="2100" b="1" smtClean="0">
                <a:solidFill>
                  <a:srgbClr val="FF0066"/>
                </a:solidFill>
              </a:rPr>
              <a:t>3</a:t>
            </a:r>
            <a:r>
              <a:rPr lang="zh-CN" altLang="en-US" sz="2100" b="1" smtClean="0">
                <a:solidFill>
                  <a:srgbClr val="FF0066"/>
                </a:solidFill>
              </a:rPr>
              <a:t>年内继续留在宝洁公司。</a:t>
            </a:r>
          </a:p>
          <a:p>
            <a:pPr eaLnBrk="1" hangingPunct="1">
              <a:lnSpc>
                <a:spcPct val="120000"/>
              </a:lnSpc>
              <a:buFont typeface="Wingdings" pitchFamily="2" charset="2"/>
              <a:buNone/>
            </a:pPr>
            <a:r>
              <a:rPr lang="zh-CN" altLang="en-US" sz="2100" b="1" smtClean="0"/>
              <a:t>    但宝洁公司提前</a:t>
            </a:r>
            <a:r>
              <a:rPr lang="en-US" altLang="zh-CN" sz="2100" b="1" smtClean="0"/>
              <a:t>21</a:t>
            </a:r>
            <a:r>
              <a:rPr lang="zh-CN" altLang="en-US" sz="2100" b="1" smtClean="0"/>
              <a:t>个月结束了它和奥舍</a:t>
            </a:r>
            <a:r>
              <a:rPr lang="en-US" altLang="zh-CN" sz="2100" b="1" smtClean="0"/>
              <a:t>3</a:t>
            </a:r>
            <a:r>
              <a:rPr lang="zh-CN" altLang="en-US" sz="2100" b="1" smtClean="0"/>
              <a:t>个人的合同</a:t>
            </a:r>
            <a:r>
              <a:rPr lang="en-US" altLang="zh-CN" sz="2100" b="1" smtClean="0"/>
              <a:t>,</a:t>
            </a:r>
            <a:r>
              <a:rPr lang="zh-CN" altLang="en-US" sz="2100" b="1" smtClean="0"/>
              <a:t>因为发现电动牙刷太好卖了</a:t>
            </a:r>
            <a:r>
              <a:rPr lang="en-US" altLang="zh-CN" sz="2100" b="1" smtClean="0"/>
              <a:t>,</a:t>
            </a:r>
            <a:r>
              <a:rPr lang="zh-CN" altLang="en-US" sz="2100" b="1" smtClean="0"/>
              <a:t>远远超出了他们的预期。这种产品通过沃尔玛</a:t>
            </a:r>
            <a:r>
              <a:rPr lang="en-US" altLang="zh-CN" sz="2100" b="1" smtClean="0"/>
              <a:t>,</a:t>
            </a:r>
            <a:r>
              <a:rPr lang="zh-CN" altLang="en-US" sz="2100" b="1" smtClean="0"/>
              <a:t>在全球</a:t>
            </a:r>
            <a:r>
              <a:rPr lang="en-US" altLang="zh-CN" sz="2100" b="1" smtClean="0"/>
              <a:t>35</a:t>
            </a:r>
            <a:r>
              <a:rPr lang="zh-CN" altLang="en-US" sz="2100" b="1" smtClean="0"/>
              <a:t>个国家销售</a:t>
            </a:r>
            <a:r>
              <a:rPr lang="en-US" altLang="zh-CN" sz="2100" b="1" smtClean="0"/>
              <a:t>,</a:t>
            </a:r>
            <a:r>
              <a:rPr lang="zh-CN" altLang="en-US" sz="2100" b="1" smtClean="0"/>
              <a:t>成为席卷全球市场最快的一款产品。</a:t>
            </a:r>
          </a:p>
          <a:p>
            <a:pPr eaLnBrk="1" hangingPunct="1">
              <a:lnSpc>
                <a:spcPct val="120000"/>
              </a:lnSpc>
              <a:buFont typeface="Wingdings" pitchFamily="2" charset="2"/>
              <a:buNone/>
            </a:pPr>
            <a:r>
              <a:rPr lang="zh-CN" altLang="en-US" sz="2100" b="1" smtClean="0">
                <a:solidFill>
                  <a:srgbClr val="FF0066"/>
                </a:solidFill>
              </a:rPr>
              <a:t>    最后奥舍和他的两位拍档一次性拿到了</a:t>
            </a:r>
            <a:r>
              <a:rPr lang="en-US" altLang="zh-CN" sz="2100" b="1" smtClean="0">
                <a:solidFill>
                  <a:srgbClr val="FF0066"/>
                </a:solidFill>
              </a:rPr>
              <a:t>3.1</a:t>
            </a:r>
            <a:r>
              <a:rPr lang="zh-CN" altLang="en-US" sz="2100" b="1" smtClean="0">
                <a:solidFill>
                  <a:srgbClr val="FF0066"/>
                </a:solidFill>
              </a:rPr>
              <a:t>亿美元</a:t>
            </a:r>
            <a:r>
              <a:rPr lang="en-US" altLang="zh-CN" sz="2100" b="1" smtClean="0">
                <a:solidFill>
                  <a:srgbClr val="FF0066"/>
                </a:solidFill>
              </a:rPr>
              <a:t>,</a:t>
            </a:r>
            <a:r>
              <a:rPr lang="zh-CN" altLang="en-US" sz="2100" b="1" smtClean="0">
                <a:solidFill>
                  <a:srgbClr val="FF0066"/>
                </a:solidFill>
              </a:rPr>
              <a:t>加上原来</a:t>
            </a:r>
            <a:r>
              <a:rPr lang="en-US" altLang="zh-CN" sz="2100" b="1" smtClean="0">
                <a:solidFill>
                  <a:srgbClr val="FF0066"/>
                </a:solidFill>
              </a:rPr>
              <a:t>1.65</a:t>
            </a:r>
            <a:r>
              <a:rPr lang="zh-CN" altLang="en-US" sz="2100" b="1" smtClean="0">
                <a:solidFill>
                  <a:srgbClr val="FF0066"/>
                </a:solidFill>
              </a:rPr>
              <a:t>亿美元的预付款共</a:t>
            </a:r>
            <a:r>
              <a:rPr lang="en-US" altLang="zh-CN" sz="2100" b="1" smtClean="0">
                <a:solidFill>
                  <a:srgbClr val="FF0066"/>
                </a:solidFill>
              </a:rPr>
              <a:t>4.75</a:t>
            </a:r>
            <a:r>
              <a:rPr lang="zh-CN" altLang="en-US" sz="2100" b="1" smtClean="0">
                <a:solidFill>
                  <a:srgbClr val="FF0066"/>
                </a:solidFill>
              </a:rPr>
              <a:t>亿美元</a:t>
            </a:r>
            <a:r>
              <a:rPr lang="en-US" altLang="zh-CN" sz="2100" b="1" smtClean="0"/>
              <a:t>,</a:t>
            </a:r>
            <a:r>
              <a:rPr lang="zh-CN" altLang="en-US" sz="2100" b="1" smtClean="0"/>
              <a:t>这是一个令发明者头晕目眩的天文数字</a:t>
            </a:r>
            <a:r>
              <a:rPr lang="zh-CN" altLang="en-US" sz="2100" smtClean="0"/>
              <a:t> </a:t>
            </a:r>
          </a:p>
        </p:txBody>
      </p:sp>
    </p:spTree>
    <p:extLst>
      <p:ext uri="{BB962C8B-B14F-4D97-AF65-F5344CB8AC3E}">
        <p14:creationId xmlns:p14="http://schemas.microsoft.com/office/powerpoint/2010/main" val="18684253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60835">
                                            <p:txEl>
                                              <p:pRg st="0" end="0"/>
                                            </p:txEl>
                                          </p:spTgt>
                                        </p:tgtEl>
                                        <p:attrNameLst>
                                          <p:attrName>style.visibility</p:attrName>
                                        </p:attrNameLst>
                                      </p:cBhvr>
                                      <p:to>
                                        <p:strVal val="visible"/>
                                      </p:to>
                                    </p:set>
                                    <p:anim calcmode="lin" valueType="num">
                                      <p:cBhvr additive="base">
                                        <p:cTn id="7" dur="500" fill="hold"/>
                                        <p:tgtEl>
                                          <p:spTgt spid="7608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608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60835">
                                            <p:txEl>
                                              <p:pRg st="1" end="1"/>
                                            </p:txEl>
                                          </p:spTgt>
                                        </p:tgtEl>
                                        <p:attrNameLst>
                                          <p:attrName>style.visibility</p:attrName>
                                        </p:attrNameLst>
                                      </p:cBhvr>
                                      <p:to>
                                        <p:strVal val="visible"/>
                                      </p:to>
                                    </p:set>
                                    <p:anim calcmode="lin" valueType="num">
                                      <p:cBhvr additive="base">
                                        <p:cTn id="13" dur="500" fill="hold"/>
                                        <p:tgtEl>
                                          <p:spTgt spid="7608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08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60835">
                                            <p:txEl>
                                              <p:pRg st="2" end="2"/>
                                            </p:txEl>
                                          </p:spTgt>
                                        </p:tgtEl>
                                        <p:attrNameLst>
                                          <p:attrName>style.visibility</p:attrName>
                                        </p:attrNameLst>
                                      </p:cBhvr>
                                      <p:to>
                                        <p:strVal val="visible"/>
                                      </p:to>
                                    </p:set>
                                    <p:anim calcmode="lin" valueType="num">
                                      <p:cBhvr additive="base">
                                        <p:cTn id="19" dur="500" fill="hold"/>
                                        <p:tgtEl>
                                          <p:spTgt spid="7608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08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8229600" cy="1008112"/>
          </a:xfrm>
        </p:spPr>
        <p:txBody>
          <a:bodyPr/>
          <a:lstStyle/>
          <a:p>
            <a:r>
              <a:rPr lang="zh-CN" altLang="en-US" dirty="0" smtClean="0"/>
              <a:t>专利检索及分析</a:t>
            </a:r>
            <a:endParaRPr lang="zh-CN" altLang="en-US" dirty="0"/>
          </a:p>
        </p:txBody>
      </p:sp>
      <p:sp>
        <p:nvSpPr>
          <p:cNvPr id="4" name="椭圆 3"/>
          <p:cNvSpPr/>
          <p:nvPr/>
        </p:nvSpPr>
        <p:spPr>
          <a:xfrm>
            <a:off x="611560" y="2132856"/>
            <a:ext cx="3672408"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5"/>
            <a:ext cx="8712968" cy="4968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165903"/>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常规检索</a:t>
            </a:r>
            <a:endParaRPr lang="zh-CN" altLang="en-US"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40768"/>
            <a:ext cx="8507288" cy="4681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128228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8229600" cy="1008112"/>
          </a:xfrm>
        </p:spPr>
        <p:txBody>
          <a:bodyPr/>
          <a:lstStyle/>
          <a:p>
            <a:r>
              <a:rPr lang="zh-CN" altLang="en-US" dirty="0" smtClean="0"/>
              <a:t>高级检索界面</a:t>
            </a:r>
            <a:endParaRPr lang="zh-CN" altLang="en-US" dirty="0"/>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24745"/>
            <a:ext cx="8784976" cy="4824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40188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导航检索</a:t>
            </a:r>
            <a:endParaRPr lang="zh-CN" altLang="en-US"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1371" y="1268760"/>
            <a:ext cx="8271109" cy="485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07024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专利分析</a:t>
            </a:r>
            <a:endParaRPr lang="zh-CN" altLang="en-US"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4960" y="1268760"/>
            <a:ext cx="8349528"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0088285"/>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01" y="332656"/>
            <a:ext cx="8820472" cy="648072"/>
          </a:xfrm>
        </p:spPr>
        <p:txBody>
          <a:bodyPr>
            <a:normAutofit/>
          </a:bodyPr>
          <a:lstStyle/>
          <a:p>
            <a:r>
              <a:rPr lang="zh-CN" altLang="en-US" dirty="0" smtClean="0"/>
              <a:t>实例：机器人传感器</a:t>
            </a:r>
            <a:endParaRPr lang="zh-CN" altLang="en-US" dirty="0"/>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52737"/>
            <a:ext cx="8748464"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7833931"/>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检索结果界面</a:t>
            </a:r>
            <a:endParaRPr lang="zh-CN" altLang="en-US" dirty="0"/>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8568952" cy="485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3705318"/>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详细记录格式</a:t>
            </a:r>
            <a:endParaRPr lang="zh-CN" altLang="en-US"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196752"/>
            <a:ext cx="8686800" cy="4843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3984169"/>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查看详细著录项</a:t>
            </a:r>
            <a:endParaRPr lang="zh-CN" altLang="en-US"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9796" y="1340768"/>
            <a:ext cx="7904408" cy="4785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335968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同族专利信息</a:t>
            </a:r>
            <a:endParaRPr lang="zh-CN" altLang="en-US" dirty="0"/>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84784"/>
            <a:ext cx="8229600" cy="3888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41191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专利（</a:t>
            </a:r>
            <a:r>
              <a:rPr lang="en-US" altLang="zh-CN" dirty="0" smtClean="0"/>
              <a:t>Patent</a:t>
            </a:r>
            <a:r>
              <a:rPr lang="zh-CN" altLang="en-US" dirty="0" smtClean="0"/>
              <a:t>）</a:t>
            </a:r>
            <a:endParaRPr lang="zh-CN" altLang="en-US" dirty="0"/>
          </a:p>
        </p:txBody>
      </p:sp>
      <p:sp>
        <p:nvSpPr>
          <p:cNvPr id="4" name="圆角矩形 3"/>
          <p:cNvSpPr/>
          <p:nvPr/>
        </p:nvSpPr>
        <p:spPr>
          <a:xfrm>
            <a:off x="430474" y="1196752"/>
            <a:ext cx="7632848" cy="720080"/>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1</a:t>
            </a:r>
            <a:r>
              <a:rPr lang="zh-CN" altLang="en-US" sz="2800" dirty="0" smtClean="0">
                <a:latin typeface="微软雅黑" panose="020B0503020204020204" pitchFamily="34" charset="-122"/>
                <a:ea typeface="微软雅黑" panose="020B0503020204020204" pitchFamily="34" charset="-122"/>
              </a:rPr>
              <a:t>、什么是专利</a:t>
            </a:r>
            <a:endParaRPr lang="en-US" altLang="ko-KR" sz="2800" dirty="0" smtClean="0">
              <a:latin typeface="微软雅黑" panose="020B0503020204020204" pitchFamily="34" charset="-122"/>
              <a:ea typeface="微软雅黑" panose="020B0503020204020204" pitchFamily="34" charset="-122"/>
            </a:endParaRPr>
          </a:p>
        </p:txBody>
      </p:sp>
      <p:sp>
        <p:nvSpPr>
          <p:cNvPr id="8" name="圆角矩形 7"/>
          <p:cNvSpPr/>
          <p:nvPr/>
        </p:nvSpPr>
        <p:spPr>
          <a:xfrm>
            <a:off x="444644" y="2132856"/>
            <a:ext cx="7632848" cy="72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2</a:t>
            </a:r>
            <a:r>
              <a:rPr lang="zh-CN" altLang="en-US" sz="2800" dirty="0" smtClean="0">
                <a:latin typeface="微软雅黑" panose="020B0503020204020204" pitchFamily="34" charset="-122"/>
                <a:ea typeface="微软雅黑" panose="020B0503020204020204" pitchFamily="34" charset="-122"/>
              </a:rPr>
              <a:t>、专利文献的产生</a:t>
            </a:r>
            <a:endParaRPr lang="en-US" altLang="ko-KR" sz="2800" dirty="0" smtClean="0">
              <a:latin typeface="微软雅黑" panose="020B0503020204020204" pitchFamily="34" charset="-122"/>
              <a:ea typeface="微软雅黑" panose="020B0503020204020204" pitchFamily="34" charset="-122"/>
            </a:endParaRPr>
          </a:p>
        </p:txBody>
      </p:sp>
      <p:sp>
        <p:nvSpPr>
          <p:cNvPr id="9" name="圆角矩形 8"/>
          <p:cNvSpPr/>
          <p:nvPr/>
        </p:nvSpPr>
        <p:spPr>
          <a:xfrm>
            <a:off x="478675" y="4149080"/>
            <a:ext cx="7632848" cy="72008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4</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专利文献的情报</a:t>
            </a:r>
            <a:r>
              <a:rPr lang="zh-CN" altLang="en-US" sz="2800" dirty="0" smtClean="0">
                <a:latin typeface="微软雅黑" panose="020B0503020204020204" pitchFamily="34" charset="-122"/>
                <a:ea typeface="微软雅黑" panose="020B0503020204020204" pitchFamily="34" charset="-122"/>
              </a:rPr>
              <a:t>功能</a:t>
            </a:r>
            <a:endParaRPr lang="en-US" altLang="ko-KR" sz="2800" dirty="0" smtClean="0">
              <a:latin typeface="微软雅黑" panose="020B0503020204020204" pitchFamily="34" charset="-122"/>
              <a:ea typeface="微软雅黑" panose="020B0503020204020204" pitchFamily="34" charset="-122"/>
            </a:endParaRPr>
          </a:p>
        </p:txBody>
      </p:sp>
      <p:sp>
        <p:nvSpPr>
          <p:cNvPr id="10" name="圆角矩形 9"/>
          <p:cNvSpPr/>
          <p:nvPr/>
        </p:nvSpPr>
        <p:spPr>
          <a:xfrm>
            <a:off x="485013" y="5229200"/>
            <a:ext cx="7632848"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5</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如何检索专利</a:t>
            </a:r>
            <a:r>
              <a:rPr lang="zh-CN" altLang="en-US" sz="2800" dirty="0" smtClean="0">
                <a:latin typeface="微软雅黑" panose="020B0503020204020204" pitchFamily="34" charset="-122"/>
                <a:ea typeface="微软雅黑" panose="020B0503020204020204" pitchFamily="34" charset="-122"/>
              </a:rPr>
              <a:t>文献</a:t>
            </a:r>
            <a:endParaRPr lang="en-US" altLang="ko-KR" sz="2800" dirty="0" smtClean="0">
              <a:latin typeface="微软雅黑" panose="020B0503020204020204" pitchFamily="34" charset="-122"/>
              <a:ea typeface="微软雅黑" panose="020B0503020204020204" pitchFamily="34" charset="-122"/>
            </a:endParaRPr>
          </a:p>
        </p:txBody>
      </p:sp>
      <p:sp>
        <p:nvSpPr>
          <p:cNvPr id="7" name="圆角矩形 6"/>
          <p:cNvSpPr/>
          <p:nvPr/>
        </p:nvSpPr>
        <p:spPr>
          <a:xfrm>
            <a:off x="430474" y="3181586"/>
            <a:ext cx="7741926" cy="720080"/>
          </a:xfrm>
          <a:prstGeom prst="roundRect">
            <a:avLst>
              <a:gd name="adj" fmla="val 50000"/>
            </a:avLst>
          </a:prstGeom>
          <a:solidFill>
            <a:srgbClr val="FFC000"/>
          </a:solidFill>
          <a:ln/>
        </p:spPr>
        <p:style>
          <a:lnRef idx="3">
            <a:schemeClr val="lt1"/>
          </a:lnRef>
          <a:fillRef idx="1">
            <a:schemeClr val="accent2"/>
          </a:fillRef>
          <a:effectRef idx="1">
            <a:schemeClr val="accent2"/>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3</a:t>
            </a:r>
            <a:r>
              <a:rPr lang="zh-CN" altLang="en-US" sz="2800" dirty="0" smtClean="0">
                <a:latin typeface="微软雅黑" panose="020B0503020204020204" pitchFamily="34" charset="-122"/>
                <a:ea typeface="微软雅黑" panose="020B0503020204020204" pitchFamily="34" charset="-122"/>
              </a:rPr>
              <a:t>、专利文献的特点</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6782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ppt_x</p:attrName>
                                        </p:attrNameLst>
                                      </p:cBhvr>
                                      <p:tavLst>
                                        <p:tav tm="0">
                                          <p:val>
                                            <p:strVal val="#ppt_x-.2"/>
                                          </p:val>
                                        </p:tav>
                                        <p:tav tm="100000">
                                          <p:val>
                                            <p:strVal val="#ppt_x"/>
                                          </p:val>
                                        </p:tav>
                                      </p:tavLst>
                                    </p:anim>
                                    <p:anim calcmode="lin" valueType="num">
                                      <p:cBhvr>
                                        <p:cTn id="13"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8"/>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ppt_x</p:attrName>
                                        </p:attrNameLst>
                                      </p:cBhvr>
                                      <p:tavLst>
                                        <p:tav tm="0">
                                          <p:val>
                                            <p:strVal val="#ppt_x-.2"/>
                                          </p:val>
                                        </p:tav>
                                        <p:tav tm="100000">
                                          <p:val>
                                            <p:strVal val="#ppt_x"/>
                                          </p:val>
                                        </p:tav>
                                      </p:tavLst>
                                    </p:anim>
                                    <p:anim calcmode="lin" valueType="num">
                                      <p:cBhvr>
                                        <p:cTn id="1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9" dur="1000"/>
                                        <p:tgtEl>
                                          <p:spTgt spid="9"/>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ppt_x</p:attrName>
                                        </p:attrNameLst>
                                      </p:cBhvr>
                                      <p:tavLst>
                                        <p:tav tm="0">
                                          <p:val>
                                            <p:strVal val="#ppt_x-.2"/>
                                          </p:val>
                                        </p:tav>
                                        <p:tav tm="100000">
                                          <p:val>
                                            <p:strVal val="#ppt_x"/>
                                          </p:val>
                                        </p:tav>
                                      </p:tavLst>
                                    </p:anim>
                                    <p:anim calcmode="lin" valueType="num">
                                      <p:cBhvr>
                                        <p:cTn id="23"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56"/>
            <a:ext cx="8229600" cy="1008112"/>
          </a:xfrm>
        </p:spPr>
        <p:txBody>
          <a:bodyPr/>
          <a:lstStyle/>
          <a:p>
            <a:r>
              <a:rPr lang="zh-CN" altLang="en-US" dirty="0" smtClean="0"/>
              <a:t>全文文本</a:t>
            </a:r>
            <a:endParaRPr lang="zh-CN" altLang="en-US" dirty="0"/>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80729"/>
            <a:ext cx="8229600" cy="4743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793303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541871" y="0"/>
            <a:ext cx="8820472" cy="1008112"/>
          </a:xfrm>
        </p:spPr>
        <p:txBody>
          <a:bodyPr>
            <a:normAutofit/>
          </a:bodyPr>
          <a:lstStyle/>
          <a:p>
            <a:r>
              <a:rPr lang="zh-CN" altLang="en-US" dirty="0" smtClean="0"/>
              <a:t>中国知识产权网  </a:t>
            </a:r>
            <a:r>
              <a:rPr lang="en-US" altLang="zh-CN" dirty="0" smtClean="0"/>
              <a:t>http</a:t>
            </a:r>
            <a:r>
              <a:rPr lang="en-US" altLang="zh-CN" dirty="0"/>
              <a:t>://www.cnipr.com/</a:t>
            </a:r>
            <a:endParaRPr lang="zh-CN" altLang="en-US" dirty="0" smtClean="0"/>
          </a:p>
        </p:txBody>
      </p:sp>
      <p:sp>
        <p:nvSpPr>
          <p:cNvPr id="4" name="椭圆 3"/>
          <p:cNvSpPr/>
          <p:nvPr/>
        </p:nvSpPr>
        <p:spPr>
          <a:xfrm>
            <a:off x="2700338" y="2205038"/>
            <a:ext cx="6443662" cy="10080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08721"/>
            <a:ext cx="9209088" cy="5616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7091663"/>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905" y="-27384"/>
            <a:ext cx="8157592" cy="936104"/>
          </a:xfrm>
        </p:spPr>
        <p:txBody>
          <a:bodyPr/>
          <a:lstStyle/>
          <a:p>
            <a:r>
              <a:rPr lang="zh-CN" altLang="en-US" dirty="0" smtClean="0"/>
              <a:t>高级检索</a:t>
            </a:r>
            <a:endParaRPr lang="zh-CN"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05" y="980729"/>
            <a:ext cx="8888095"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905" y="219075"/>
            <a:ext cx="9381808" cy="641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7353273"/>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法律状态检索</a:t>
            </a:r>
            <a:endParaRPr lang="zh-CN" altLang="en-US" dirty="0"/>
          </a:p>
        </p:txBody>
      </p:sp>
      <p:pic>
        <p:nvPicPr>
          <p:cNvPr id="1331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5288" y="1196752"/>
            <a:ext cx="8641208" cy="447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1" y="1484784"/>
            <a:ext cx="9145463" cy="4777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5981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fade">
                                      <p:cBhvr>
                                        <p:cTn id="7" dur="1000"/>
                                        <p:tgtEl>
                                          <p:spTgt spid="13315"/>
                                        </p:tgtEl>
                                      </p:cBhvr>
                                    </p:animEffect>
                                    <p:anim calcmode="lin" valueType="num">
                                      <p:cBhvr>
                                        <p:cTn id="8" dur="1000" fill="hold"/>
                                        <p:tgtEl>
                                          <p:spTgt spid="13315"/>
                                        </p:tgtEl>
                                        <p:attrNameLst>
                                          <p:attrName>ppt_x</p:attrName>
                                        </p:attrNameLst>
                                      </p:cBhvr>
                                      <p:tavLst>
                                        <p:tav tm="0">
                                          <p:val>
                                            <p:strVal val="#ppt_x"/>
                                          </p:val>
                                        </p:tav>
                                        <p:tav tm="100000">
                                          <p:val>
                                            <p:strVal val="#ppt_x"/>
                                          </p:val>
                                        </p:tav>
                                      </p:tavLst>
                                    </p:anim>
                                    <p:anim calcmode="lin" valueType="num">
                                      <p:cBhvr>
                                        <p:cTn id="9" dur="1000" fill="hold"/>
                                        <p:tgtEl>
                                          <p:spTgt spid="13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高级检索界面</a:t>
            </a:r>
            <a:endParaRPr lang="zh-CN" altLang="en-US" dirty="0"/>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196752"/>
            <a:ext cx="8496944" cy="4929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31829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457200" y="274638"/>
            <a:ext cx="8229600" cy="922337"/>
          </a:xfrm>
        </p:spPr>
        <p:txBody>
          <a:bodyPr/>
          <a:lstStyle/>
          <a:p>
            <a:r>
              <a:rPr lang="zh-CN" altLang="en-US" smtClean="0"/>
              <a:t>详细记录信息</a:t>
            </a:r>
          </a:p>
        </p:txBody>
      </p:sp>
      <p:sp>
        <p:nvSpPr>
          <p:cNvPr id="52227" name="内容占位符 2"/>
          <p:cNvSpPr>
            <a:spLocks noGrp="1"/>
          </p:cNvSpPr>
          <p:nvPr>
            <p:ph idx="1"/>
          </p:nvPr>
        </p:nvSpPr>
        <p:spPr/>
        <p:txBody>
          <a:bodyPr/>
          <a:lstStyle/>
          <a:p>
            <a:endParaRPr lang="zh-CN" altLang="en-US" smtClean="0"/>
          </a:p>
        </p:txBody>
      </p:sp>
      <p:pic>
        <p:nvPicPr>
          <p:cNvPr id="52228" name="Picture 2"/>
          <p:cNvPicPr>
            <a:picLocks noChangeAspect="1" noChangeArrowheads="1"/>
          </p:cNvPicPr>
          <p:nvPr/>
        </p:nvPicPr>
        <p:blipFill>
          <a:blip r:embed="rId2" cstate="print"/>
          <a:srcRect/>
          <a:stretch>
            <a:fillRect/>
          </a:stretch>
        </p:blipFill>
        <p:spPr bwMode="auto">
          <a:xfrm>
            <a:off x="251520" y="1000125"/>
            <a:ext cx="8892480" cy="3149600"/>
          </a:xfrm>
          <a:prstGeom prst="rect">
            <a:avLst/>
          </a:prstGeom>
          <a:noFill/>
          <a:ln w="9525">
            <a:noFill/>
            <a:miter lim="800000"/>
            <a:headEnd/>
            <a:tailEnd/>
          </a:ln>
        </p:spPr>
      </p:pic>
      <p:pic>
        <p:nvPicPr>
          <p:cNvPr id="52229" name="Picture 3"/>
          <p:cNvPicPr>
            <a:picLocks noChangeAspect="1" noChangeArrowheads="1"/>
          </p:cNvPicPr>
          <p:nvPr/>
        </p:nvPicPr>
        <p:blipFill>
          <a:blip r:embed="rId3" cstate="print"/>
          <a:srcRect/>
          <a:stretch>
            <a:fillRect/>
          </a:stretch>
        </p:blipFill>
        <p:spPr bwMode="auto">
          <a:xfrm>
            <a:off x="251519" y="4149725"/>
            <a:ext cx="8921055" cy="2447925"/>
          </a:xfrm>
          <a:prstGeom prst="rect">
            <a:avLst/>
          </a:prstGeom>
          <a:noFill/>
          <a:ln w="9525">
            <a:noFill/>
            <a:miter lim="800000"/>
            <a:headEnd/>
            <a:tailEnd/>
          </a:ln>
        </p:spPr>
      </p:pic>
    </p:spTree>
    <p:extLst>
      <p:ext uri="{BB962C8B-B14F-4D97-AF65-F5344CB8AC3E}">
        <p14:creationId xmlns:p14="http://schemas.microsoft.com/office/powerpoint/2010/main" val="3446474155"/>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热点专题浏览</a:t>
            </a:r>
            <a:endParaRPr lang="zh-CN" altLang="en-US" dirty="0"/>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12776"/>
            <a:ext cx="8507288" cy="450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262113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SOOPAT</a:t>
            </a:r>
            <a:r>
              <a:rPr lang="zh-CN" altLang="en-US" b="1" dirty="0"/>
              <a:t>（</a:t>
            </a:r>
            <a:r>
              <a:rPr lang="en-US" altLang="zh-CN" b="1" dirty="0"/>
              <a:t>www.soopat.com</a:t>
            </a:r>
            <a:r>
              <a:rPr lang="zh-CN" altLang="en-US" b="1" dirty="0"/>
              <a:t>）</a:t>
            </a:r>
            <a:r>
              <a:rPr lang="en-US" altLang="zh-CN" dirty="0"/>
              <a:t/>
            </a:r>
            <a:br>
              <a:rPr lang="en-US" altLang="zh-CN" dirty="0"/>
            </a:br>
            <a:endParaRPr lang="zh-CN" altLang="en-US" dirty="0"/>
          </a:p>
        </p:txBody>
      </p:sp>
      <p:sp>
        <p:nvSpPr>
          <p:cNvPr id="3" name="内容占位符 2"/>
          <p:cNvSpPr>
            <a:spLocks noGrp="1"/>
          </p:cNvSpPr>
          <p:nvPr>
            <p:ph idx="1"/>
          </p:nvPr>
        </p:nvSpPr>
        <p:spPr>
          <a:xfrm>
            <a:off x="0" y="980728"/>
            <a:ext cx="9540552" cy="4525963"/>
          </a:xfrm>
        </p:spPr>
        <p:txBody>
          <a:bodyPr/>
          <a:lstStyle/>
          <a:p>
            <a:r>
              <a:rPr lang="zh-CN" altLang="en-US" dirty="0" smtClean="0"/>
              <a:t>免费</a:t>
            </a:r>
            <a:r>
              <a:rPr lang="zh-CN" altLang="en-US" dirty="0"/>
              <a:t>功能：可检索、可浏览收费功能：下载、</a:t>
            </a:r>
            <a:r>
              <a:rPr lang="zh-CN" altLang="en-US" dirty="0" smtClean="0"/>
              <a:t>分析</a:t>
            </a:r>
            <a:endParaRPr lang="en-US" altLang="zh-CN" dirty="0" smtClean="0"/>
          </a:p>
          <a:p>
            <a:endParaRPr lang="zh-CN" altLang="en-US" dirty="0"/>
          </a:p>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1772816"/>
            <a:ext cx="8240017"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278171"/>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表格检索</a:t>
            </a:r>
            <a:endParaRPr lang="zh-CN" altLang="en-US" dirty="0"/>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268760"/>
            <a:ext cx="8748464" cy="485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368063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检索技术</a:t>
            </a:r>
            <a:endParaRPr lang="zh-CN" altLang="en-US" dirty="0"/>
          </a:p>
        </p:txBody>
      </p:sp>
      <p:sp>
        <p:nvSpPr>
          <p:cNvPr id="3" name="内容占位符 2"/>
          <p:cNvSpPr>
            <a:spLocks noGrp="1"/>
          </p:cNvSpPr>
          <p:nvPr>
            <p:ph idx="1"/>
          </p:nvPr>
        </p:nvSpPr>
        <p:spPr>
          <a:xfrm>
            <a:off x="457200" y="1340768"/>
            <a:ext cx="8363272" cy="4785395"/>
          </a:xfrm>
        </p:spPr>
        <p:txBody>
          <a:bodyPr>
            <a:normAutofit/>
          </a:bodyPr>
          <a:lstStyle/>
          <a:p>
            <a:pPr marL="0" indent="0">
              <a:buNone/>
            </a:pPr>
            <a:r>
              <a:rPr lang="zh-CN" altLang="en-US" b="1" dirty="0"/>
              <a:t>逻辑运算</a:t>
            </a:r>
          </a:p>
          <a:p>
            <a:r>
              <a:rPr lang="en-US" altLang="zh-CN" dirty="0" err="1"/>
              <a:t>SooPAT</a:t>
            </a:r>
            <a:r>
              <a:rPr lang="en-US" altLang="zh-CN" dirty="0"/>
              <a:t> </a:t>
            </a:r>
            <a:r>
              <a:rPr lang="zh-CN" altLang="en-US" dirty="0"/>
              <a:t>支持</a:t>
            </a:r>
            <a:r>
              <a:rPr lang="en-US" altLang="zh-CN" dirty="0"/>
              <a:t>AND</a:t>
            </a:r>
            <a:r>
              <a:rPr lang="zh-CN" altLang="en-US" dirty="0"/>
              <a:t>、</a:t>
            </a:r>
            <a:r>
              <a:rPr lang="en-US" altLang="zh-CN" dirty="0"/>
              <a:t>OR</a:t>
            </a:r>
            <a:r>
              <a:rPr lang="zh-CN" altLang="en-US" dirty="0"/>
              <a:t>、</a:t>
            </a:r>
            <a:r>
              <a:rPr lang="en-US" altLang="zh-CN" dirty="0"/>
              <a:t>NOT</a:t>
            </a:r>
            <a:r>
              <a:rPr lang="zh-CN" altLang="en-US" dirty="0"/>
              <a:t>以及</a:t>
            </a:r>
            <a:r>
              <a:rPr lang="en-US" altLang="zh-CN" dirty="0"/>
              <a:t>()</a:t>
            </a:r>
            <a:r>
              <a:rPr lang="zh-CN" altLang="en-US" dirty="0"/>
              <a:t>的逻辑运算，以空格间隔默认为</a:t>
            </a:r>
            <a:r>
              <a:rPr lang="en-US" altLang="zh-CN" dirty="0"/>
              <a:t>AND</a:t>
            </a:r>
            <a:r>
              <a:rPr lang="zh-CN" altLang="en-US" dirty="0"/>
              <a:t>关系。</a:t>
            </a:r>
            <a:br>
              <a:rPr lang="zh-CN" altLang="en-US" dirty="0"/>
            </a:br>
            <a:r>
              <a:rPr lang="zh-CN" altLang="en-US" dirty="0"/>
              <a:t>举例：</a:t>
            </a:r>
            <a:br>
              <a:rPr lang="zh-CN" altLang="en-US" dirty="0"/>
            </a:br>
            <a:r>
              <a:rPr lang="en-US" altLang="zh-CN" dirty="0"/>
              <a:t>MC:</a:t>
            </a:r>
            <a:r>
              <a:rPr lang="zh-CN" altLang="en-US" dirty="0"/>
              <a:t>塑料 </a:t>
            </a:r>
            <a:r>
              <a:rPr lang="en-US" altLang="zh-CN" dirty="0"/>
              <a:t>AND FMR:</a:t>
            </a:r>
            <a:r>
              <a:rPr lang="zh-CN" altLang="en-US" dirty="0"/>
              <a:t>许 表示查询专利名称包含“塑料”，且发明人包含“许”的专利。</a:t>
            </a:r>
            <a:br>
              <a:rPr lang="zh-CN" altLang="en-US" dirty="0"/>
            </a:br>
            <a:r>
              <a:rPr lang="en-US" altLang="zh-CN" dirty="0" smtClean="0"/>
              <a:t>MC</a:t>
            </a:r>
            <a:r>
              <a:rPr lang="en-US" altLang="zh-CN" dirty="0"/>
              <a:t>:</a:t>
            </a:r>
            <a:r>
              <a:rPr lang="zh-CN" altLang="en-US" dirty="0"/>
              <a:t>塑料 </a:t>
            </a:r>
            <a:r>
              <a:rPr lang="en-US" altLang="zh-CN" dirty="0"/>
              <a:t>AND ( FMR:</a:t>
            </a:r>
            <a:r>
              <a:rPr lang="zh-CN" altLang="en-US" dirty="0"/>
              <a:t>许 </a:t>
            </a:r>
            <a:r>
              <a:rPr lang="en-US" altLang="zh-CN" dirty="0"/>
              <a:t>OR FMR:</a:t>
            </a:r>
            <a:r>
              <a:rPr lang="zh-CN" altLang="en-US" dirty="0"/>
              <a:t>刘</a:t>
            </a:r>
            <a:r>
              <a:rPr lang="en-US" altLang="zh-CN" dirty="0"/>
              <a:t>) </a:t>
            </a:r>
            <a:r>
              <a:rPr lang="zh-CN" altLang="en-US" dirty="0"/>
              <a:t>表示搜索名称中包含“塑料”，且发明人中包含“许”或“刘”的专利。</a:t>
            </a:r>
          </a:p>
          <a:p>
            <a:endParaRPr lang="zh-CN" altLang="en-US" dirty="0"/>
          </a:p>
        </p:txBody>
      </p:sp>
    </p:spTree>
    <p:extLst>
      <p:ext uri="{BB962C8B-B14F-4D97-AF65-F5344CB8AC3E}">
        <p14:creationId xmlns:p14="http://schemas.microsoft.com/office/powerpoint/2010/main" val="39431485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29600" cy="5001419"/>
          </a:xfrm>
        </p:spPr>
        <p:txBody>
          <a:bodyPr/>
          <a:lstStyle/>
          <a:p>
            <a:pPr marL="0" indent="0">
              <a:buNone/>
            </a:pPr>
            <a:r>
              <a:rPr lang="zh-CN" altLang="en-US" dirty="0"/>
              <a:t>谈到专利文献，有这样一组数据：</a:t>
            </a:r>
          </a:p>
          <a:p>
            <a:r>
              <a:rPr lang="zh-CN" altLang="en-US" b="1" dirty="0"/>
              <a:t>专利文献中包含了世界上</a:t>
            </a:r>
            <a:r>
              <a:rPr lang="en-US" altLang="zh-CN" b="1" dirty="0"/>
              <a:t>95</a:t>
            </a:r>
            <a:r>
              <a:rPr lang="zh-CN" altLang="en-US" b="1" dirty="0"/>
              <a:t>％的研发成果；如果能够有效地利用专利信息，不仅可以缩短</a:t>
            </a:r>
            <a:r>
              <a:rPr lang="en-US" altLang="zh-CN" b="1" dirty="0"/>
              <a:t>60</a:t>
            </a:r>
            <a:r>
              <a:rPr lang="zh-CN" altLang="en-US" b="1" dirty="0"/>
              <a:t>％的研发时间，还可以节省</a:t>
            </a:r>
            <a:r>
              <a:rPr lang="en-US" altLang="zh-CN" b="1" dirty="0"/>
              <a:t>40</a:t>
            </a:r>
            <a:r>
              <a:rPr lang="zh-CN" altLang="en-US" b="1" dirty="0"/>
              <a:t>％的研发经费。</a:t>
            </a:r>
            <a:r>
              <a:rPr lang="en-US" altLang="zh-CN" b="1" dirty="0"/>
              <a:t>——</a:t>
            </a:r>
            <a:r>
              <a:rPr lang="zh-CN" altLang="en-US" b="1" dirty="0"/>
              <a:t>世界知识产权组织</a:t>
            </a:r>
            <a:r>
              <a:rPr lang="zh-CN" altLang="en-US" dirty="0"/>
              <a:t/>
            </a:r>
            <a:br>
              <a:rPr lang="zh-CN" altLang="en-US" dirty="0"/>
            </a:br>
            <a:endParaRPr lang="zh-CN" altLang="en-US" dirty="0"/>
          </a:p>
          <a:p>
            <a:r>
              <a:rPr lang="en-US" altLang="zh-CN" b="1" dirty="0"/>
              <a:t>280%</a:t>
            </a:r>
            <a:r>
              <a:rPr lang="zh-CN" altLang="en-US" b="1" dirty="0"/>
              <a:t>的技术仅存于专利文献中。</a:t>
            </a:r>
            <a:r>
              <a:rPr lang="en-US" altLang="zh-CN" b="1" dirty="0"/>
              <a:t>——</a:t>
            </a:r>
            <a:r>
              <a:rPr lang="zh-CN" altLang="en-US" b="1" dirty="0"/>
              <a:t>欧专局</a:t>
            </a:r>
            <a:endParaRPr lang="zh-CN" altLang="en-US" dirty="0"/>
          </a:p>
          <a:p>
            <a:endParaRPr lang="zh-CN" altLang="en-US" dirty="0"/>
          </a:p>
        </p:txBody>
      </p:sp>
    </p:spTree>
    <p:extLst>
      <p:ext uri="{BB962C8B-B14F-4D97-AF65-F5344CB8AC3E}">
        <p14:creationId xmlns:p14="http://schemas.microsoft.com/office/powerpoint/2010/main" val="244190538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1052736"/>
            <a:ext cx="8229600" cy="4525963"/>
          </a:xfrm>
        </p:spPr>
        <p:txBody>
          <a:bodyPr>
            <a:normAutofit lnSpcReduction="10000"/>
          </a:bodyPr>
          <a:lstStyle/>
          <a:p>
            <a:pPr marL="0" indent="0">
              <a:buNone/>
            </a:pPr>
            <a:r>
              <a:rPr lang="zh-CN" altLang="en-US" b="1" dirty="0"/>
              <a:t>缺省符</a:t>
            </a:r>
            <a:r>
              <a:rPr lang="en-US" altLang="zh-CN" b="1" dirty="0"/>
              <a:t>"*"</a:t>
            </a:r>
          </a:p>
          <a:p>
            <a:r>
              <a:rPr lang="zh-CN" altLang="en-US" dirty="0"/>
              <a:t>申请号、公开日期、公开号、分类号、主分类号、申请日期这六个字段中查询时，可使用缺省符</a:t>
            </a:r>
            <a:r>
              <a:rPr lang="en-US" altLang="zh-CN" dirty="0"/>
              <a:t>"*"</a:t>
            </a:r>
            <a:r>
              <a:rPr lang="zh-CN" altLang="en-US" dirty="0"/>
              <a:t>进行模糊搜索。举例： </a:t>
            </a:r>
            <a:r>
              <a:rPr lang="en-US" altLang="zh-CN" dirty="0"/>
              <a:t>GKRQ:(200601) </a:t>
            </a:r>
            <a:r>
              <a:rPr lang="zh-CN" altLang="en-US" dirty="0"/>
              <a:t>表示查询公开日期在“</a:t>
            </a:r>
            <a:r>
              <a:rPr lang="en-US" altLang="zh-CN" dirty="0"/>
              <a:t>2006</a:t>
            </a:r>
            <a:r>
              <a:rPr lang="zh-CN" altLang="en-US" dirty="0"/>
              <a:t>年</a:t>
            </a:r>
            <a:r>
              <a:rPr lang="en-US" altLang="zh-CN" dirty="0"/>
              <a:t>1</a:t>
            </a:r>
            <a:r>
              <a:rPr lang="zh-CN" altLang="en-US" dirty="0"/>
              <a:t>月”的所有专利。</a:t>
            </a:r>
            <a:br>
              <a:rPr lang="zh-CN" altLang="en-US" dirty="0"/>
            </a:br>
            <a:r>
              <a:rPr lang="en-US" altLang="zh-CN" dirty="0"/>
              <a:t>FLH:(A61B) </a:t>
            </a:r>
            <a:r>
              <a:rPr lang="zh-CN" altLang="en-US" dirty="0"/>
              <a:t>表示查询“</a:t>
            </a:r>
            <a:r>
              <a:rPr lang="en-US" altLang="zh-CN" dirty="0"/>
              <a:t>A61B”</a:t>
            </a:r>
            <a:r>
              <a:rPr lang="zh-CN" altLang="en-US" dirty="0"/>
              <a:t>分类号小类下的所有专利。</a:t>
            </a:r>
            <a:br>
              <a:rPr lang="zh-CN" altLang="en-US" dirty="0"/>
            </a:br>
            <a:endParaRPr lang="zh-CN" altLang="en-US" dirty="0"/>
          </a:p>
          <a:p>
            <a:endParaRPr lang="zh-CN" altLang="en-US" dirty="0"/>
          </a:p>
        </p:txBody>
      </p:sp>
    </p:spTree>
    <p:extLst>
      <p:ext uri="{BB962C8B-B14F-4D97-AF65-F5344CB8AC3E}">
        <p14:creationId xmlns:p14="http://schemas.microsoft.com/office/powerpoint/2010/main" val="181123243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indent="0">
              <a:buNone/>
            </a:pPr>
            <a:r>
              <a:rPr lang="zh-CN" altLang="en-US" b="1" dirty="0"/>
              <a:t>字段限定</a:t>
            </a:r>
          </a:p>
          <a:p>
            <a:r>
              <a:rPr lang="zh-CN" altLang="en-US" dirty="0"/>
              <a:t>如果需要将查询词限定在某一字段内，可在这个查询词前加上以下的字段限定符，注意，字段后用英文冒号</a:t>
            </a:r>
            <a:r>
              <a:rPr lang="en-US" altLang="zh-CN" dirty="0"/>
              <a:t>:</a:t>
            </a:r>
            <a:br>
              <a:rPr lang="en-US" altLang="zh-CN" dirty="0"/>
            </a:br>
            <a:r>
              <a:rPr lang="en-US" altLang="zh-CN" dirty="0"/>
              <a:t>SQH:</a:t>
            </a:r>
            <a:r>
              <a:rPr lang="zh-CN" altLang="en-US" dirty="0"/>
              <a:t>申请号</a:t>
            </a:r>
            <a:br>
              <a:rPr lang="zh-CN" altLang="en-US" dirty="0"/>
            </a:br>
            <a:r>
              <a:rPr lang="en-US" altLang="zh-CN" dirty="0"/>
              <a:t>SQRQ:</a:t>
            </a:r>
            <a:r>
              <a:rPr lang="zh-CN" altLang="en-US" dirty="0"/>
              <a:t>申请日期</a:t>
            </a:r>
            <a:br>
              <a:rPr lang="zh-CN" altLang="en-US" dirty="0"/>
            </a:br>
            <a:r>
              <a:rPr lang="en-US" altLang="zh-CN" dirty="0"/>
              <a:t>MC:</a:t>
            </a:r>
            <a:r>
              <a:rPr lang="zh-CN" altLang="en-US" dirty="0"/>
              <a:t>专利名称</a:t>
            </a:r>
            <a:br>
              <a:rPr lang="zh-CN" altLang="en-US" dirty="0"/>
            </a:br>
            <a:r>
              <a:rPr lang="en-US" altLang="zh-CN" dirty="0"/>
              <a:t>ZY:</a:t>
            </a:r>
            <a:r>
              <a:rPr lang="zh-CN" altLang="en-US" dirty="0"/>
              <a:t>摘要</a:t>
            </a:r>
            <a:br>
              <a:rPr lang="zh-CN" altLang="en-US" dirty="0"/>
            </a:br>
            <a:r>
              <a:rPr lang="zh-CN" altLang="en-US" dirty="0" smtClean="0"/>
              <a:t>。。。。。。</a:t>
            </a:r>
            <a:endParaRPr lang="zh-CN" altLang="en-US" dirty="0"/>
          </a:p>
          <a:p>
            <a:endParaRPr lang="zh-CN" altLang="en-US" dirty="0"/>
          </a:p>
        </p:txBody>
      </p:sp>
    </p:spTree>
    <p:extLst>
      <p:ext uri="{BB962C8B-B14F-4D97-AF65-F5344CB8AC3E}">
        <p14:creationId xmlns:p14="http://schemas.microsoft.com/office/powerpoint/2010/main" val="79565784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579296" cy="5145435"/>
          </a:xfrm>
        </p:spPr>
        <p:txBody>
          <a:bodyPr/>
          <a:lstStyle/>
          <a:p>
            <a:pPr marL="0" indent="0">
              <a:buNone/>
            </a:pPr>
            <a:r>
              <a:rPr lang="zh-CN" altLang="en-US" b="1" dirty="0"/>
              <a:t>时间范围查询</a:t>
            </a:r>
          </a:p>
          <a:p>
            <a:r>
              <a:rPr lang="zh-CN" altLang="en-US" dirty="0"/>
              <a:t>申请日、公开日可支持时间范围查询 </a:t>
            </a:r>
            <a:r>
              <a:rPr lang="en-US" altLang="zh-CN" dirty="0"/>
              <a:t>[</a:t>
            </a:r>
            <a:r>
              <a:rPr lang="zh-CN" altLang="en-US" dirty="0"/>
              <a:t>开始值 </a:t>
            </a:r>
            <a:r>
              <a:rPr lang="en-US" altLang="zh-CN" dirty="0"/>
              <a:t>TO </a:t>
            </a:r>
            <a:r>
              <a:rPr lang="zh-CN" altLang="en-US" dirty="0"/>
              <a:t>结束值</a:t>
            </a:r>
            <a:r>
              <a:rPr lang="en-US" altLang="zh-CN" dirty="0"/>
              <a:t>]</a:t>
            </a:r>
            <a:r>
              <a:rPr lang="zh-CN" altLang="en-US" dirty="0"/>
              <a:t>。</a:t>
            </a:r>
            <a:br>
              <a:rPr lang="zh-CN" altLang="en-US" dirty="0"/>
            </a:br>
            <a:r>
              <a:rPr lang="zh-CN" altLang="en-US" dirty="0"/>
              <a:t>举例：</a:t>
            </a:r>
            <a:br>
              <a:rPr lang="zh-CN" altLang="en-US" dirty="0"/>
            </a:br>
            <a:r>
              <a:rPr lang="en-US" altLang="zh-CN" dirty="0"/>
              <a:t>SQRQ:[2005 TO 2006] </a:t>
            </a:r>
            <a:r>
              <a:rPr lang="zh-CN" altLang="en-US" dirty="0"/>
              <a:t>表示查询申请日期在</a:t>
            </a:r>
            <a:r>
              <a:rPr lang="en-US" altLang="zh-CN" dirty="0"/>
              <a:t>2005</a:t>
            </a:r>
            <a:r>
              <a:rPr lang="zh-CN" altLang="en-US" dirty="0"/>
              <a:t>年与</a:t>
            </a:r>
            <a:r>
              <a:rPr lang="en-US" altLang="zh-CN" dirty="0"/>
              <a:t>2006</a:t>
            </a:r>
            <a:r>
              <a:rPr lang="zh-CN" altLang="en-US" dirty="0"/>
              <a:t>年之间的所有专利。</a:t>
            </a:r>
          </a:p>
          <a:p>
            <a:endParaRPr lang="zh-CN" altLang="en-US" dirty="0"/>
          </a:p>
        </p:txBody>
      </p:sp>
    </p:spTree>
    <p:extLst>
      <p:ext uri="{BB962C8B-B14F-4D97-AF65-F5344CB8AC3E}">
        <p14:creationId xmlns:p14="http://schemas.microsoft.com/office/powerpoint/2010/main" val="135295453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p:cNvSpPr>
            <a:spLocks noGrp="1"/>
          </p:cNvSpPr>
          <p:nvPr>
            <p:ph idx="1"/>
          </p:nvPr>
        </p:nvSpPr>
        <p:spPr>
          <a:xfrm>
            <a:off x="467544" y="1412776"/>
            <a:ext cx="9001000" cy="5184577"/>
          </a:xfrm>
        </p:spPr>
        <p:txBody>
          <a:bodyPr/>
          <a:lstStyle/>
          <a:p>
            <a:pPr eaLnBrk="1" hangingPunct="1">
              <a:buFont typeface="Wingdings 2" pitchFamily="18" charset="2"/>
              <a:buNone/>
            </a:pPr>
            <a:r>
              <a:rPr lang="zh-CN" altLang="en-US" sz="2800" dirty="0" smtClean="0">
                <a:latin typeface="微软雅黑" panose="020B0503020204020204" pitchFamily="34" charset="-122"/>
                <a:ea typeface="微软雅黑" panose="020B0503020204020204" pitchFamily="34" charset="-122"/>
              </a:rPr>
              <a:t>国外专利文献检索</a:t>
            </a:r>
            <a:r>
              <a:rPr lang="en-US" altLang="zh-CN" sz="2800" dirty="0" smtClean="0">
                <a:latin typeface="微软雅黑" panose="020B0503020204020204" pitchFamily="34" charset="-122"/>
                <a:ea typeface="微软雅黑" panose="020B0503020204020204" pitchFamily="34" charset="-122"/>
              </a:rPr>
              <a:t>:</a:t>
            </a:r>
          </a:p>
          <a:p>
            <a:pPr eaLnBrk="1" hangingPunct="1"/>
            <a:r>
              <a:rPr lang="en-US" altLang="zh-CN" sz="2800" dirty="0" err="1" smtClean="0">
                <a:latin typeface="微软雅黑" panose="020B0503020204020204" pitchFamily="34" charset="-122"/>
                <a:ea typeface="微软雅黑" panose="020B0503020204020204" pitchFamily="34" charset="-122"/>
              </a:rPr>
              <a:t>Derwent</a:t>
            </a:r>
            <a:r>
              <a:rPr lang="en-US" altLang="zh-CN" sz="2800" dirty="0" smtClean="0">
                <a:latin typeface="微软雅黑" panose="020B0503020204020204" pitchFamily="34" charset="-122"/>
                <a:ea typeface="微软雅黑" panose="020B0503020204020204" pitchFamily="34" charset="-122"/>
              </a:rPr>
              <a:t> Innovations Index</a:t>
            </a:r>
            <a:r>
              <a:rPr lang="zh-CN" altLang="en-US" sz="2800" dirty="0" smtClean="0">
                <a:latin typeface="微软雅黑" panose="020B0503020204020204" pitchFamily="34" charset="-122"/>
                <a:ea typeface="微软雅黑" panose="020B0503020204020204" pitchFamily="34" charset="-122"/>
              </a:rPr>
              <a:t>德温特专利索引</a:t>
            </a:r>
            <a:endParaRPr lang="en-US" altLang="zh-CN" sz="2800" dirty="0" smtClean="0">
              <a:latin typeface="微软雅黑" panose="020B0503020204020204" pitchFamily="34" charset="-122"/>
              <a:ea typeface="微软雅黑" panose="020B0503020204020204" pitchFamily="34" charset="-122"/>
            </a:endParaRPr>
          </a:p>
          <a:p>
            <a:pPr eaLnBrk="1" hangingPunct="1"/>
            <a:r>
              <a:rPr lang="zh-CN" altLang="en-US" sz="2800" dirty="0" smtClean="0">
                <a:latin typeface="微软雅黑" panose="020B0503020204020204" pitchFamily="34" charset="-122"/>
                <a:ea typeface="微软雅黑" panose="020B0503020204020204" pitchFamily="34" charset="-122"/>
              </a:rPr>
              <a:t>欧洲专利局专利信息网</a:t>
            </a:r>
            <a:endParaRPr lang="en-US" altLang="zh-CN" sz="2800" dirty="0" smtClean="0">
              <a:latin typeface="微软雅黑" panose="020B0503020204020204" pitchFamily="34" charset="-122"/>
              <a:ea typeface="微软雅黑" panose="020B0503020204020204" pitchFamily="34" charset="-122"/>
            </a:endParaRPr>
          </a:p>
          <a:p>
            <a:pPr eaLnBrk="1" hangingPunct="1"/>
            <a:r>
              <a:rPr lang="zh-CN" altLang="en-US" sz="2800" dirty="0" smtClean="0">
                <a:latin typeface="微软雅黑" panose="020B0503020204020204" pitchFamily="34" charset="-122"/>
                <a:ea typeface="微软雅黑" panose="020B0503020204020204" pitchFamily="34" charset="-122"/>
              </a:rPr>
              <a:t>美国专利数据库</a:t>
            </a:r>
            <a:br>
              <a:rPr lang="zh-CN" altLang="en-US" sz="2800" dirty="0" smtClean="0">
                <a:latin typeface="微软雅黑" panose="020B0503020204020204" pitchFamily="34" charset="-122"/>
                <a:ea typeface="微软雅黑" panose="020B0503020204020204" pitchFamily="34" charset="-122"/>
              </a:rPr>
            </a:br>
            <a:endParaRPr lang="en-US" altLang="zh-CN" sz="2800" dirty="0" smtClean="0">
              <a:latin typeface="微软雅黑" panose="020B0503020204020204" pitchFamily="34" charset="-122"/>
              <a:ea typeface="微软雅黑" panose="020B0503020204020204" pitchFamily="34" charset="-122"/>
            </a:endParaRPr>
          </a:p>
          <a:p>
            <a:pPr eaLnBrk="1" hangingPunct="1"/>
            <a:endParaRPr lang="en-US" altLang="zh-CN" dirty="0" smtClean="0"/>
          </a:p>
          <a:p>
            <a:pPr eaLnBrk="1" hangingPunct="1"/>
            <a:endParaRPr lang="en-US" altLang="zh-CN" dirty="0" smtClean="0"/>
          </a:p>
          <a:p>
            <a:pPr eaLnBrk="1" hangingPunct="1"/>
            <a:endParaRPr lang="zh-CN" altLang="en-US" dirty="0" smtClean="0"/>
          </a:p>
        </p:txBody>
      </p:sp>
      <p:sp>
        <p:nvSpPr>
          <p:cNvPr id="3" name="圆角矩形 2"/>
          <p:cNvSpPr/>
          <p:nvPr/>
        </p:nvSpPr>
        <p:spPr>
          <a:xfrm>
            <a:off x="323528" y="260648"/>
            <a:ext cx="9073008" cy="72008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5</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如何检索专利</a:t>
            </a:r>
            <a:r>
              <a:rPr lang="zh-CN" altLang="en-US" sz="2800" dirty="0" smtClean="0">
                <a:latin typeface="微软雅黑" panose="020B0503020204020204" pitchFamily="34" charset="-122"/>
                <a:ea typeface="微软雅黑" panose="020B0503020204020204" pitchFamily="34" charset="-122"/>
              </a:rPr>
              <a:t>文献</a:t>
            </a:r>
            <a:endParaRPr lang="en-US" altLang="ko-KR" sz="2800" dirty="0" smtClean="0">
              <a:latin typeface="微软雅黑" panose="020B0503020204020204" pitchFamily="34" charset="-122"/>
              <a:ea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2150"/>
            <a:ext cx="8229600" cy="504825"/>
          </a:xfrm>
          <a:noFill/>
          <a:ln>
            <a:noFill/>
          </a:ln>
        </p:spPr>
        <p:txBody>
          <a:bodyPr rtlCol="0">
            <a:normAutofit fontScale="90000"/>
          </a:bodyPr>
          <a:lstStyle/>
          <a:p>
            <a:pPr eaLnBrk="1" fontAlgn="auto" hangingPunct="1">
              <a:spcAft>
                <a:spcPts val="0"/>
              </a:spcAft>
              <a:defRPr/>
            </a:pPr>
            <a:r>
              <a:rPr lang="en-US" altLang="zh-CN" sz="3200" dirty="0" err="1" smtClean="0">
                <a:hlinkClick r:id="rId2"/>
              </a:rPr>
              <a:t>Derwent</a:t>
            </a:r>
            <a:r>
              <a:rPr lang="en-US" altLang="zh-CN" sz="3200" dirty="0" smtClean="0">
                <a:hlinkClick r:id="rId2"/>
              </a:rPr>
              <a:t> Innovations Index</a:t>
            </a:r>
            <a:r>
              <a:rPr lang="zh-CN" altLang="en-US" sz="3200" i="1" dirty="0" smtClean="0">
                <a:hlinkClick r:id="rId2"/>
              </a:rPr>
              <a:t>德温特</a:t>
            </a:r>
            <a:r>
              <a:rPr lang="zh-CN" altLang="en-US" sz="3200" dirty="0" smtClean="0">
                <a:hlinkClick r:id="rId2"/>
              </a:rPr>
              <a:t>专利索引</a:t>
            </a:r>
            <a:r>
              <a:rPr lang="zh-CN" altLang="en-US" dirty="0" smtClean="0"/>
              <a:t/>
            </a:r>
            <a:br>
              <a:rPr lang="zh-CN" altLang="en-US" dirty="0" smtClean="0"/>
            </a:br>
            <a:endParaRPr lang="zh-CN" altLang="en-US" dirty="0" smtClean="0"/>
          </a:p>
        </p:txBody>
      </p:sp>
      <p:sp>
        <p:nvSpPr>
          <p:cNvPr id="53251" name="内容占位符 2"/>
          <p:cNvSpPr>
            <a:spLocks noGrp="1"/>
          </p:cNvSpPr>
          <p:nvPr>
            <p:ph idx="1"/>
          </p:nvPr>
        </p:nvSpPr>
        <p:spPr>
          <a:xfrm>
            <a:off x="323850" y="981075"/>
            <a:ext cx="9072686" cy="5038725"/>
          </a:xfrm>
        </p:spPr>
        <p:txBody>
          <a:bodyPr/>
          <a:lstStyle/>
          <a:p>
            <a:pPr eaLnBrk="1" hangingPunct="1"/>
            <a:endParaRPr lang="zh-CN" altLang="en-US" sz="2000" dirty="0" smtClean="0"/>
          </a:p>
          <a:p>
            <a:pPr eaLnBrk="1" hangingPunct="1"/>
            <a:r>
              <a:rPr lang="zh-CN" altLang="en-US" sz="2400" dirty="0" smtClean="0">
                <a:latin typeface="微软雅黑" panose="020B0503020204020204" pitchFamily="34" charset="-122"/>
                <a:ea typeface="微软雅黑" panose="020B0503020204020204" pitchFamily="34" charset="-122"/>
              </a:rPr>
              <a:t>整合</a:t>
            </a:r>
            <a:r>
              <a:rPr lang="en-US" altLang="zh-CN" sz="2400" dirty="0" err="1" smtClean="0">
                <a:latin typeface="微软雅黑" panose="020B0503020204020204" pitchFamily="34" charset="-122"/>
                <a:ea typeface="微软雅黑" panose="020B0503020204020204" pitchFamily="34" charset="-122"/>
              </a:rPr>
              <a:t>Derwent</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最著名的</a:t>
            </a:r>
            <a:r>
              <a:rPr lang="en-US" altLang="zh-CN" sz="2400" dirty="0" smtClean="0">
                <a:latin typeface="微软雅黑" panose="020B0503020204020204" pitchFamily="34" charset="-122"/>
                <a:ea typeface="微软雅黑" panose="020B0503020204020204" pitchFamily="34" charset="-122"/>
              </a:rPr>
              <a:t>World Patent Index ® </a:t>
            </a:r>
            <a:r>
              <a:rPr lang="zh-CN" altLang="en-US" sz="2400" dirty="0" smtClean="0">
                <a:latin typeface="微软雅黑" panose="020B0503020204020204" pitchFamily="34" charset="-122"/>
                <a:ea typeface="微软雅黑" panose="020B0503020204020204" pitchFamily="34" charset="-122"/>
              </a:rPr>
              <a:t>（世界专利索引） 与</a:t>
            </a:r>
            <a:r>
              <a:rPr lang="en-US" altLang="zh-CN" sz="2400" dirty="0" smtClean="0">
                <a:latin typeface="微软雅黑" panose="020B0503020204020204" pitchFamily="34" charset="-122"/>
                <a:ea typeface="微软雅黑" panose="020B0503020204020204" pitchFamily="34" charset="-122"/>
              </a:rPr>
              <a:t>Patent Citation Index ® </a:t>
            </a:r>
            <a:r>
              <a:rPr lang="zh-CN" altLang="en-US" sz="2400" dirty="0" smtClean="0">
                <a:latin typeface="微软雅黑" panose="020B0503020204020204" pitchFamily="34" charset="-122"/>
                <a:ea typeface="微软雅黑" panose="020B0503020204020204" pitchFamily="34" charset="-122"/>
              </a:rPr>
              <a:t>（专利引文索引）</a:t>
            </a:r>
          </a:p>
          <a:p>
            <a:pPr eaLnBrk="1" hangingPunct="1"/>
            <a:r>
              <a:rPr lang="zh-CN" altLang="en-US" sz="2400" dirty="0" smtClean="0">
                <a:latin typeface="微软雅黑" panose="020B0503020204020204" pitchFamily="34" charset="-122"/>
                <a:ea typeface="微软雅黑" panose="020B0503020204020204" pitchFamily="34" charset="-122"/>
              </a:rPr>
              <a:t>全面的专利文献收录，综合检索世界各国的专利文献</a:t>
            </a:r>
          </a:p>
          <a:p>
            <a:pPr eaLnBrk="1" hangingPunct="1"/>
            <a:r>
              <a:rPr lang="zh-CN" altLang="en-US" sz="2400" dirty="0" smtClean="0">
                <a:latin typeface="微软雅黑" panose="020B0503020204020204" pitchFamily="34" charset="-122"/>
                <a:ea typeface="微软雅黑" panose="020B0503020204020204" pitchFamily="34" charset="-122"/>
              </a:rPr>
              <a:t>丰富的专利情报加工经验，系统、严格的规范整理</a:t>
            </a:r>
          </a:p>
          <a:p>
            <a:pPr eaLnBrk="1" hangingPunct="1"/>
            <a:r>
              <a:rPr lang="zh-CN" altLang="en-US" sz="2400" dirty="0" smtClean="0">
                <a:latin typeface="微软雅黑" panose="020B0503020204020204" pitchFamily="34" charset="-122"/>
                <a:ea typeface="微软雅黑" panose="020B0503020204020204" pitchFamily="34" charset="-122"/>
              </a:rPr>
              <a:t>高附加值的专利文献标引与索引</a:t>
            </a:r>
          </a:p>
          <a:p>
            <a:pPr eaLnBrk="1" hangingPunct="1"/>
            <a:r>
              <a:rPr lang="zh-CN" altLang="en-US" sz="2400" dirty="0" smtClean="0">
                <a:latin typeface="微软雅黑" panose="020B0503020204020204" pitchFamily="34" charset="-122"/>
                <a:ea typeface="微软雅黑" panose="020B0503020204020204" pitchFamily="34" charset="-122"/>
              </a:rPr>
              <a:t>强大的检索途径和面向用户的检索辅助工具</a:t>
            </a:r>
          </a:p>
          <a:p>
            <a:pPr eaLnBrk="1" hangingPunct="1"/>
            <a:r>
              <a:rPr lang="zh-CN" altLang="en-US" sz="2400" dirty="0" smtClean="0">
                <a:latin typeface="微软雅黑" panose="020B0503020204020204" pitchFamily="34" charset="-122"/>
                <a:ea typeface="微软雅黑" panose="020B0503020204020204" pitchFamily="34" charset="-122"/>
              </a:rPr>
              <a:t>克服以往专利检索中遇到的困难</a:t>
            </a:r>
          </a:p>
          <a:p>
            <a:pPr eaLnBrk="1" hangingPunct="1"/>
            <a:endParaRPr lang="zh-CN" altLang="en-US" sz="2800" dirty="0" smtClean="0"/>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467544" y="188640"/>
            <a:ext cx="8229600" cy="1008112"/>
          </a:xfrm>
        </p:spPr>
        <p:txBody>
          <a:bodyPr>
            <a:normAutofit/>
          </a:bodyPr>
          <a:lstStyle/>
          <a:p>
            <a:pPr eaLnBrk="1" hangingPunct="1"/>
            <a:r>
              <a:rPr lang="en-US" altLang="zh-CN" sz="2800" dirty="0" err="1" smtClean="0"/>
              <a:t>Derwent</a:t>
            </a:r>
            <a:r>
              <a:rPr lang="en-US" altLang="zh-CN" sz="2800" dirty="0" smtClean="0"/>
              <a:t> Innovations Index</a:t>
            </a:r>
            <a:r>
              <a:rPr lang="zh-CN" altLang="en-US" sz="2800" dirty="0" smtClean="0"/>
              <a:t>的收录范围</a:t>
            </a:r>
          </a:p>
        </p:txBody>
      </p:sp>
      <p:sp>
        <p:nvSpPr>
          <p:cNvPr id="3" name="内容占位符 2"/>
          <p:cNvSpPr>
            <a:spLocks noGrp="1"/>
          </p:cNvSpPr>
          <p:nvPr>
            <p:ph idx="1"/>
          </p:nvPr>
        </p:nvSpPr>
        <p:spPr>
          <a:xfrm>
            <a:off x="323850" y="1052736"/>
            <a:ext cx="9000678" cy="5073427"/>
          </a:xfrm>
        </p:spPr>
        <p:txBody>
          <a:bodyPr>
            <a:normAutofit/>
          </a:bodyPr>
          <a:lstStyle/>
          <a:p>
            <a:pPr eaLnBrk="1" hangingPunct="1">
              <a:defRPr/>
            </a:pPr>
            <a:r>
              <a:rPr lang="zh-CN" altLang="en-US" sz="2800" dirty="0" smtClean="0">
                <a:latin typeface="微软雅黑" panose="020B0503020204020204" pitchFamily="34" charset="-122"/>
                <a:ea typeface="微软雅黑" panose="020B0503020204020204" pitchFamily="34" charset="-122"/>
              </a:rPr>
              <a:t>收录来自世界</a:t>
            </a:r>
            <a:r>
              <a:rPr lang="en-US" altLang="zh-CN" sz="2800" dirty="0" smtClean="0">
                <a:latin typeface="微软雅黑" panose="020B0503020204020204" pitchFamily="34" charset="-122"/>
                <a:ea typeface="微软雅黑" panose="020B0503020204020204" pitchFamily="34" charset="-122"/>
              </a:rPr>
              <a:t>40</a:t>
            </a:r>
            <a:r>
              <a:rPr lang="zh-CN" altLang="en-US" sz="2800" dirty="0" smtClean="0">
                <a:latin typeface="微软雅黑" panose="020B0503020204020204" pitchFamily="34" charset="-122"/>
                <a:ea typeface="微软雅黑" panose="020B0503020204020204" pitchFamily="34" charset="-122"/>
              </a:rPr>
              <a:t>多个专利机构的</a:t>
            </a:r>
            <a:r>
              <a:rPr lang="en-US" altLang="zh-CN" sz="2800" dirty="0" smtClean="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千多万个基本发明专利，</a:t>
            </a:r>
            <a:r>
              <a:rPr lang="en-US" altLang="zh-CN" sz="2800" dirty="0" smtClean="0">
                <a:latin typeface="微软雅黑" panose="020B0503020204020204" pitchFamily="34" charset="-122"/>
                <a:ea typeface="微软雅黑" panose="020B0503020204020204" pitchFamily="34" charset="-122"/>
              </a:rPr>
              <a:t>4</a:t>
            </a:r>
            <a:r>
              <a:rPr lang="zh-CN" altLang="en-US" sz="2800" dirty="0" smtClean="0">
                <a:latin typeface="微软雅黑" panose="020B0503020204020204" pitchFamily="34" charset="-122"/>
                <a:ea typeface="微软雅黑" panose="020B0503020204020204" pitchFamily="34" charset="-122"/>
              </a:rPr>
              <a:t>千多万个专利，数据可回溯至</a:t>
            </a:r>
            <a:r>
              <a:rPr lang="en-US" altLang="zh-CN" sz="2800" dirty="0" smtClean="0">
                <a:latin typeface="微软雅黑" panose="020B0503020204020204" pitchFamily="34" charset="-122"/>
                <a:ea typeface="微软雅黑" panose="020B0503020204020204" pitchFamily="34" charset="-122"/>
              </a:rPr>
              <a:t>1963</a:t>
            </a:r>
            <a:r>
              <a:rPr lang="zh-CN" altLang="en-US" sz="2800" dirty="0" smtClean="0">
                <a:latin typeface="微软雅黑" panose="020B0503020204020204" pitchFamily="34" charset="-122"/>
                <a:ea typeface="微软雅黑" panose="020B0503020204020204" pitchFamily="34" charset="-122"/>
              </a:rPr>
              <a:t>年。</a:t>
            </a:r>
          </a:p>
          <a:p>
            <a:pPr eaLnBrk="1" hangingPunct="1">
              <a:defRPr/>
            </a:pPr>
            <a:r>
              <a:rPr lang="zh-CN" altLang="en-US" sz="2800" dirty="0" smtClean="0">
                <a:latin typeface="微软雅黑" panose="020B0503020204020204" pitchFamily="34" charset="-122"/>
                <a:ea typeface="微软雅黑" panose="020B0503020204020204" pitchFamily="34" charset="-122"/>
              </a:rPr>
              <a:t>每周更新，每周增加来自</a:t>
            </a:r>
            <a:r>
              <a:rPr lang="en-US" altLang="zh-CN" sz="2800" dirty="0" smtClean="0">
                <a:latin typeface="微软雅黑" panose="020B0503020204020204" pitchFamily="34" charset="-122"/>
                <a:ea typeface="微软雅黑" panose="020B0503020204020204" pitchFamily="34" charset="-122"/>
              </a:rPr>
              <a:t>47</a:t>
            </a:r>
            <a:r>
              <a:rPr lang="zh-CN" altLang="en-US" sz="2800" dirty="0" smtClean="0">
                <a:latin typeface="微软雅黑" panose="020B0503020204020204" pitchFamily="34" charset="-122"/>
                <a:ea typeface="微软雅黑" panose="020B0503020204020204" pitchFamily="34" charset="-122"/>
              </a:rPr>
              <a:t>个专利机构的</a:t>
            </a:r>
            <a:r>
              <a:rPr lang="en-US" altLang="zh-CN" sz="2800" dirty="0" smtClean="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万</a:t>
            </a:r>
            <a:r>
              <a:rPr lang="en-US" altLang="zh-CN" sz="2800" dirty="0" smtClean="0">
                <a:latin typeface="微软雅黑" panose="020B0503020204020204" pitchFamily="34" charset="-122"/>
                <a:ea typeface="微软雅黑" panose="020B0503020204020204" pitchFamily="34" charset="-122"/>
              </a:rPr>
              <a:t>5</a:t>
            </a:r>
            <a:r>
              <a:rPr lang="zh-CN" altLang="en-US" sz="2800" dirty="0" smtClean="0">
                <a:latin typeface="微软雅黑" panose="020B0503020204020204" pitchFamily="34" charset="-122"/>
                <a:ea typeface="微软雅黑" panose="020B0503020204020204" pitchFamily="34" charset="-122"/>
              </a:rPr>
              <a:t>千多个专利。</a:t>
            </a:r>
          </a:p>
          <a:p>
            <a:pPr eaLnBrk="1" hangingPunct="1">
              <a:defRPr/>
            </a:pPr>
            <a:r>
              <a:rPr lang="zh-CN" altLang="en-US" sz="2800" dirty="0" smtClean="0">
                <a:latin typeface="微软雅黑" panose="020B0503020204020204" pitchFamily="34" charset="-122"/>
                <a:ea typeface="微软雅黑" panose="020B0503020204020204" pitchFamily="34" charset="-122"/>
              </a:rPr>
              <a:t>分为</a:t>
            </a:r>
            <a:r>
              <a:rPr lang="en-US" altLang="zh-CN" sz="2800" dirty="0" smtClean="0">
                <a:latin typeface="微软雅黑" panose="020B0503020204020204" pitchFamily="34" charset="-122"/>
                <a:ea typeface="微软雅黑" panose="020B0503020204020204" pitchFamily="34" charset="-122"/>
              </a:rPr>
              <a:t>Chemical Section, Electrical &amp; Electronic Section, Engineering Section</a:t>
            </a:r>
            <a:r>
              <a:rPr lang="zh-CN" altLang="en-US" sz="2800" dirty="0" smtClean="0">
                <a:latin typeface="微软雅黑" panose="020B0503020204020204" pitchFamily="34" charset="-122"/>
                <a:ea typeface="微软雅黑" panose="020B0503020204020204" pitchFamily="34" charset="-122"/>
              </a:rPr>
              <a:t>三部分，为研究人员提供世界范围内的化学、电子电气以及工程技术领域内综合全面的发明信息。</a:t>
            </a:r>
          </a:p>
          <a:p>
            <a:pPr eaLnBrk="1" hangingPunct="1">
              <a:defRPr/>
            </a:pPr>
            <a:endParaRPr lang="zh-CN" altLang="en-US" dirty="0"/>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323528" y="188640"/>
            <a:ext cx="8229600" cy="1008112"/>
          </a:xfrm>
        </p:spPr>
        <p:txBody>
          <a:bodyPr>
            <a:normAutofit fontScale="90000"/>
          </a:bodyPr>
          <a:lstStyle/>
          <a:p>
            <a:pPr eaLnBrk="1" hangingPunct="1"/>
            <a:r>
              <a:rPr lang="en-US" altLang="zh-CN" sz="3200" dirty="0" err="1" smtClean="0"/>
              <a:t>Derwent</a:t>
            </a:r>
            <a:r>
              <a:rPr lang="en-US" altLang="zh-CN" sz="3200" dirty="0" smtClean="0"/>
              <a:t> Innovations Index</a:t>
            </a:r>
            <a:r>
              <a:rPr lang="zh-CN" altLang="en-US" sz="3200" dirty="0" smtClean="0"/>
              <a:t>：高价值的标引</a:t>
            </a:r>
            <a:r>
              <a:rPr lang="en-US" altLang="zh-CN" dirty="0" smtClean="0"/>
              <a:t/>
            </a:r>
            <a:br>
              <a:rPr lang="en-US" altLang="zh-CN" dirty="0" smtClean="0"/>
            </a:br>
            <a:endParaRPr lang="zh-CN" altLang="en-US" dirty="0" smtClean="0"/>
          </a:p>
        </p:txBody>
      </p:sp>
      <p:sp>
        <p:nvSpPr>
          <p:cNvPr id="55299" name="内容占位符 2"/>
          <p:cNvSpPr>
            <a:spLocks noGrp="1"/>
          </p:cNvSpPr>
          <p:nvPr>
            <p:ph idx="1"/>
          </p:nvPr>
        </p:nvSpPr>
        <p:spPr>
          <a:xfrm>
            <a:off x="323528" y="764704"/>
            <a:ext cx="8642350" cy="5145088"/>
          </a:xfrm>
        </p:spPr>
        <p:txBody>
          <a:bodyPr>
            <a:normAutofit/>
          </a:bodyPr>
          <a:lstStyle/>
          <a:p>
            <a:pPr eaLnBrk="1" hangingPunct="1">
              <a:lnSpc>
                <a:spcPct val="150000"/>
              </a:lnSpc>
            </a:pPr>
            <a:r>
              <a:rPr lang="en-US" altLang="zh-CN" sz="2000" dirty="0" smtClean="0">
                <a:latin typeface="微软雅黑" panose="020B0503020204020204" pitchFamily="34" charset="-122"/>
                <a:ea typeface="微软雅黑" panose="020B0503020204020204" pitchFamily="34" charset="-122"/>
              </a:rPr>
              <a:t>Descriptive Titles ——</a:t>
            </a:r>
            <a:r>
              <a:rPr lang="zh-CN" altLang="en-US" sz="2000" dirty="0" smtClean="0">
                <a:latin typeface="微软雅黑" panose="020B0503020204020204" pitchFamily="34" charset="-122"/>
                <a:ea typeface="微软雅黑" panose="020B0503020204020204" pitchFamily="34" charset="-122"/>
              </a:rPr>
              <a:t>描述性的标题</a:t>
            </a:r>
          </a:p>
          <a:p>
            <a:pPr eaLnBrk="1" hangingPunct="1">
              <a:lnSpc>
                <a:spcPct val="150000"/>
              </a:lnSpc>
            </a:pPr>
            <a:r>
              <a:rPr lang="en-US" altLang="zh-CN" sz="2000" dirty="0" smtClean="0">
                <a:latin typeface="微软雅黑" panose="020B0503020204020204" pitchFamily="34" charset="-122"/>
                <a:ea typeface="微软雅黑" panose="020B0503020204020204" pitchFamily="34" charset="-122"/>
              </a:rPr>
              <a:t>Descriptive Abstract ——</a:t>
            </a:r>
            <a:r>
              <a:rPr lang="zh-CN" altLang="en-US" sz="2000" dirty="0" smtClean="0">
                <a:latin typeface="微软雅黑" panose="020B0503020204020204" pitchFamily="34" charset="-122"/>
                <a:ea typeface="微软雅黑" panose="020B0503020204020204" pitchFamily="34" charset="-122"/>
              </a:rPr>
              <a:t>描述性的摘要</a:t>
            </a:r>
          </a:p>
          <a:p>
            <a:pPr eaLnBrk="1" hangingPunct="1">
              <a:lnSpc>
                <a:spcPct val="150000"/>
              </a:lnSpc>
            </a:pPr>
            <a:r>
              <a:rPr lang="en-US" altLang="zh-CN" sz="2000" dirty="0" smtClean="0">
                <a:latin typeface="微软雅黑" panose="020B0503020204020204" pitchFamily="34" charset="-122"/>
                <a:ea typeface="微软雅黑" panose="020B0503020204020204" pitchFamily="34" charset="-122"/>
              </a:rPr>
              <a:t>Patent Family Records——</a:t>
            </a:r>
            <a:r>
              <a:rPr lang="zh-CN" altLang="en-US" sz="2000" dirty="0" smtClean="0">
                <a:latin typeface="微软雅黑" panose="020B0503020204020204" pitchFamily="34" charset="-122"/>
                <a:ea typeface="微软雅黑" panose="020B0503020204020204" pitchFamily="34" charset="-122"/>
              </a:rPr>
              <a:t>专利同族全记录</a:t>
            </a:r>
          </a:p>
          <a:p>
            <a:pPr eaLnBrk="1" hangingPunct="1">
              <a:lnSpc>
                <a:spcPct val="150000"/>
              </a:lnSpc>
            </a:pPr>
            <a:r>
              <a:rPr lang="en-US" altLang="zh-CN" sz="2000" dirty="0" smtClean="0">
                <a:latin typeface="微软雅黑" panose="020B0503020204020204" pitchFamily="34" charset="-122"/>
                <a:ea typeface="微软雅黑" panose="020B0503020204020204" pitchFamily="34" charset="-122"/>
              </a:rPr>
              <a:t>Patent Assignee Codes ——</a:t>
            </a:r>
            <a:r>
              <a:rPr lang="zh-CN" altLang="en-US" sz="2000" dirty="0" smtClean="0">
                <a:latin typeface="微软雅黑" panose="020B0503020204020204" pitchFamily="34" charset="-122"/>
                <a:ea typeface="微软雅黑" panose="020B0503020204020204" pitchFamily="34" charset="-122"/>
              </a:rPr>
              <a:t>公司代码</a:t>
            </a:r>
          </a:p>
          <a:p>
            <a:pPr eaLnBrk="1" hangingPunct="1">
              <a:lnSpc>
                <a:spcPct val="150000"/>
              </a:lnSpc>
            </a:pPr>
            <a:r>
              <a:rPr lang="en-US" altLang="zh-CN" sz="2000" dirty="0" err="1" smtClean="0">
                <a:latin typeface="微软雅黑" panose="020B0503020204020204" pitchFamily="34" charset="-122"/>
                <a:ea typeface="微软雅黑" panose="020B0503020204020204" pitchFamily="34" charset="-122"/>
              </a:rPr>
              <a:t>Derwent</a:t>
            </a:r>
            <a:r>
              <a:rPr lang="en-US" altLang="zh-CN" sz="2000" dirty="0" smtClean="0">
                <a:latin typeface="微软雅黑" panose="020B0503020204020204" pitchFamily="34" charset="-122"/>
                <a:ea typeface="微软雅黑" panose="020B0503020204020204" pitchFamily="34" charset="-122"/>
              </a:rPr>
              <a:t> Classification——</a:t>
            </a:r>
            <a:r>
              <a:rPr lang="zh-CN" altLang="en-US" sz="2000" dirty="0" smtClean="0">
                <a:latin typeface="微软雅黑" panose="020B0503020204020204" pitchFamily="34" charset="-122"/>
                <a:ea typeface="微软雅黑" panose="020B0503020204020204" pitchFamily="34" charset="-122"/>
              </a:rPr>
              <a:t>德温特分类号</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50000"/>
              </a:lnSpc>
            </a:pPr>
            <a:r>
              <a:rPr lang="en-US" altLang="zh-CN" sz="2000" dirty="0" smtClean="0">
                <a:latin typeface="微软雅黑" panose="020B0503020204020204" pitchFamily="34" charset="-122"/>
                <a:ea typeface="微软雅黑" panose="020B0503020204020204" pitchFamily="34" charset="-122"/>
              </a:rPr>
              <a:t>Manual Codes ——</a:t>
            </a:r>
            <a:r>
              <a:rPr lang="zh-CN" altLang="en-US" sz="2000" dirty="0" smtClean="0">
                <a:latin typeface="微软雅黑" panose="020B0503020204020204" pitchFamily="34" charset="-122"/>
                <a:ea typeface="微软雅黑" panose="020B0503020204020204" pitchFamily="34" charset="-122"/>
              </a:rPr>
              <a:t>德温特手工代码</a:t>
            </a:r>
          </a:p>
          <a:p>
            <a:pPr eaLnBrk="1" hangingPunct="1">
              <a:lnSpc>
                <a:spcPct val="150000"/>
              </a:lnSpc>
            </a:pPr>
            <a:r>
              <a:rPr lang="en-US" altLang="zh-CN" sz="2000" dirty="0" smtClean="0">
                <a:latin typeface="微软雅黑" panose="020B0503020204020204" pitchFamily="34" charset="-122"/>
                <a:ea typeface="微软雅黑" panose="020B0503020204020204" pitchFamily="34" charset="-122"/>
              </a:rPr>
              <a:t>Patent Citation——</a:t>
            </a:r>
            <a:r>
              <a:rPr lang="zh-CN" altLang="en-US" sz="2000" dirty="0" smtClean="0">
                <a:latin typeface="微软雅黑" panose="020B0503020204020204" pitchFamily="34" charset="-122"/>
                <a:ea typeface="微软雅黑" panose="020B0503020204020204" pitchFamily="34" charset="-122"/>
              </a:rPr>
              <a:t>专利引证</a:t>
            </a:r>
            <a:endParaRPr lang="en-US" altLang="zh-CN" sz="2000" dirty="0" smtClean="0">
              <a:latin typeface="微软雅黑" panose="020B0503020204020204" pitchFamily="34" charset="-122"/>
              <a:ea typeface="微软雅黑" panose="020B0503020204020204" pitchFamily="34" charset="-122"/>
            </a:endParaRPr>
          </a:p>
          <a:p>
            <a:pPr eaLnBrk="1" hangingPunct="1"/>
            <a:endParaRPr lang="zh-CN" altLang="en-US" dirty="0" smtClean="0"/>
          </a:p>
        </p:txBody>
      </p:sp>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normAutofit/>
          </a:bodyPr>
          <a:lstStyle/>
          <a:p>
            <a:pPr eaLnBrk="1" hangingPunct="1"/>
            <a:r>
              <a:rPr lang="zh-CN" altLang="en-US" sz="2800" dirty="0" smtClean="0"/>
              <a:t>描述性的题目与摘要</a:t>
            </a:r>
          </a:p>
        </p:txBody>
      </p:sp>
      <p:sp>
        <p:nvSpPr>
          <p:cNvPr id="56323" name="内容占位符 2"/>
          <p:cNvSpPr>
            <a:spLocks noGrp="1"/>
          </p:cNvSpPr>
          <p:nvPr>
            <p:ph idx="1"/>
          </p:nvPr>
        </p:nvSpPr>
        <p:spPr>
          <a:xfrm>
            <a:off x="467544" y="1412776"/>
            <a:ext cx="8784976" cy="4525963"/>
          </a:xfrm>
        </p:spPr>
        <p:txBody>
          <a:bodyPr/>
          <a:lstStyle/>
          <a:p>
            <a:pPr eaLnBrk="1" fontAlgn="t" hangingPunct="1"/>
            <a:r>
              <a:rPr lang="zh-CN" altLang="en-US" sz="2400" dirty="0" smtClean="0">
                <a:latin typeface="微软雅黑" panose="020B0503020204020204" pitchFamily="34" charset="-122"/>
                <a:ea typeface="微软雅黑" panose="020B0503020204020204" pitchFamily="34" charset="-122"/>
              </a:rPr>
              <a:t>专利文献所具有的法律性质，以及专利申请人为了有效地保护其发明创造，在专利文献中往往会用一些上位、繁复晦涩的术语（或法律术语），与一般科技论文中的通用技术用词不同，因此用习惯的常用词检索时，很难找全相关的技术专利文献，了解某项技术的全貌。</a:t>
            </a:r>
          </a:p>
          <a:p>
            <a:pPr lvl="2" eaLnBrk="1" fontAlgn="t" hangingPunct="1">
              <a:buFontTx/>
              <a:buNone/>
            </a:pPr>
            <a:endParaRPr lang="zh-CN" altLang="en-US" dirty="0" smtClean="0">
              <a:latin typeface="微软雅黑" panose="020B0503020204020204" pitchFamily="34" charset="-122"/>
              <a:ea typeface="微软雅黑" panose="020B0503020204020204" pitchFamily="34" charset="-122"/>
            </a:endParaRPr>
          </a:p>
          <a:p>
            <a:pPr eaLnBrk="1" fontAlgn="t" hangingPunct="1"/>
            <a:r>
              <a:rPr lang="en-US" altLang="zh-CN" sz="2400" dirty="0" err="1" smtClean="0">
                <a:latin typeface="微软雅黑" panose="020B0503020204020204" pitchFamily="34" charset="-122"/>
                <a:ea typeface="微软雅黑" panose="020B0503020204020204" pitchFamily="34" charset="-122"/>
              </a:rPr>
              <a:t>Derwent</a:t>
            </a:r>
            <a:r>
              <a:rPr lang="zh-CN" altLang="en-US" sz="2400" dirty="0" smtClean="0">
                <a:latin typeface="微软雅黑" panose="020B0503020204020204" pitchFamily="34" charset="-122"/>
                <a:ea typeface="微软雅黑" panose="020B0503020204020204" pitchFamily="34" charset="-122"/>
              </a:rPr>
              <a:t>的技术专家会用通俗的语言</a:t>
            </a:r>
            <a:r>
              <a:rPr lang="zh-CN" altLang="en-US" sz="2400" b="1" dirty="0" smtClean="0">
                <a:latin typeface="微软雅黑" panose="020B0503020204020204" pitchFamily="34" charset="-122"/>
                <a:ea typeface="微软雅黑" panose="020B0503020204020204" pitchFamily="34" charset="-122"/>
              </a:rPr>
              <a:t>按照技术人员平常用词、行文</a:t>
            </a:r>
            <a:r>
              <a:rPr lang="zh-CN" altLang="en-US" sz="2400" dirty="0" smtClean="0">
                <a:latin typeface="微软雅黑" panose="020B0503020204020204" pitchFamily="34" charset="-122"/>
                <a:ea typeface="微软雅黑" panose="020B0503020204020204" pitchFamily="34" charset="-122"/>
              </a:rPr>
              <a:t>的习惯重新用英文书写每一篇文献的标题和摘要，重新书写标题、摘要后即使用习惯的常用词进行检索，也不会有问题。</a:t>
            </a:r>
          </a:p>
          <a:p>
            <a:pPr eaLnBrk="1" hangingPunct="1"/>
            <a:endParaRPr lang="zh-CN" altLang="en-US" dirty="0" smtClean="0"/>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normAutofit/>
          </a:bodyPr>
          <a:lstStyle/>
          <a:p>
            <a:pPr eaLnBrk="1" hangingPunct="1"/>
            <a:r>
              <a:rPr lang="zh-CN" altLang="en-US" sz="2800" b="1" dirty="0" smtClean="0"/>
              <a:t>统一语言</a:t>
            </a:r>
            <a:r>
              <a:rPr lang="en-US" altLang="zh-CN" sz="2800" b="1" dirty="0" smtClean="0"/>
              <a:t>——</a:t>
            </a:r>
            <a:r>
              <a:rPr lang="zh-CN" altLang="en-US" sz="2800" b="1" dirty="0" smtClean="0"/>
              <a:t>翻译为英语</a:t>
            </a:r>
            <a:endParaRPr lang="zh-CN" altLang="en-US" sz="2800" dirty="0" smtClean="0"/>
          </a:p>
        </p:txBody>
      </p:sp>
      <p:sp>
        <p:nvSpPr>
          <p:cNvPr id="57347" name="内容占位符 2"/>
          <p:cNvSpPr>
            <a:spLocks noGrp="1"/>
          </p:cNvSpPr>
          <p:nvPr>
            <p:ph idx="1"/>
          </p:nvPr>
        </p:nvSpPr>
        <p:spPr>
          <a:xfrm>
            <a:off x="457200" y="1600200"/>
            <a:ext cx="8939336" cy="4525963"/>
          </a:xfrm>
        </p:spPr>
        <p:txBody>
          <a:bodyPr>
            <a:normAutofit/>
          </a:bodyPr>
          <a:lstStyle/>
          <a:p>
            <a:pPr eaLnBrk="1" hangingPunct="1"/>
            <a:r>
              <a:rPr lang="en-US" altLang="zh-CN" sz="2400" b="1" dirty="0" err="1" smtClean="0">
                <a:latin typeface="微软雅黑" panose="020B0503020204020204" pitchFamily="34" charset="-122"/>
                <a:ea typeface="微软雅黑" panose="020B0503020204020204" pitchFamily="34" charset="-122"/>
              </a:rPr>
              <a:t>Derwent</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翻译所有英语以外的其他语种出版的专利文献，对于克服语言障碍，了解世界各国的科技进展非常有用。</a:t>
            </a:r>
          </a:p>
          <a:p>
            <a:pPr marL="0" indent="0" eaLnBrk="1" hangingPunct="1">
              <a:buNone/>
            </a:pPr>
            <a:endParaRPr lang="en-US" altLang="zh-CN" sz="2400" dirty="0" smtClean="0">
              <a:solidFill>
                <a:srgbClr val="000066"/>
              </a:solidFill>
              <a:latin typeface="微软雅黑" panose="020B0503020204020204" pitchFamily="34" charset="-122"/>
              <a:ea typeface="微软雅黑" panose="020B0503020204020204" pitchFamily="34" charset="-122"/>
            </a:endParaRPr>
          </a:p>
          <a:p>
            <a:pPr marL="0" indent="0" eaLnBrk="1" hangingPunct="1">
              <a:buNone/>
            </a:pPr>
            <a:r>
              <a:rPr lang="en-US" altLang="zh-CN" sz="2400" dirty="0">
                <a:solidFill>
                  <a:srgbClr val="000066"/>
                </a:solidFill>
                <a:latin typeface="微软雅黑" panose="020B0503020204020204" pitchFamily="34" charset="-122"/>
                <a:ea typeface="微软雅黑" panose="020B0503020204020204" pitchFamily="34" charset="-122"/>
              </a:rPr>
              <a:t> </a:t>
            </a:r>
            <a:r>
              <a:rPr lang="en-US" altLang="zh-CN" sz="2400" dirty="0" smtClean="0">
                <a:solidFill>
                  <a:srgbClr val="000066"/>
                </a:solidFill>
                <a:latin typeface="微软雅黑" panose="020B0503020204020204" pitchFamily="34" charset="-122"/>
                <a:ea typeface="微软雅黑" panose="020B0503020204020204" pitchFamily="34" charset="-122"/>
              </a:rPr>
              <a:t>   </a:t>
            </a:r>
            <a:r>
              <a:rPr lang="zh-CN" altLang="en-US" sz="2400" dirty="0" smtClean="0">
                <a:solidFill>
                  <a:srgbClr val="000066"/>
                </a:solidFill>
                <a:latin typeface="微软雅黑" panose="020B0503020204020204" pitchFamily="34" charset="-122"/>
                <a:ea typeface="微软雅黑" panose="020B0503020204020204" pitchFamily="34" charset="-122"/>
              </a:rPr>
              <a:t>比如：日本每周公布4000件专利，全部是日语， </a:t>
            </a:r>
            <a:r>
              <a:rPr lang="en-US" altLang="zh-CN" sz="2400" dirty="0" err="1" smtClean="0">
                <a:solidFill>
                  <a:srgbClr val="000066"/>
                </a:solidFill>
                <a:latin typeface="微软雅黑" panose="020B0503020204020204" pitchFamily="34" charset="-122"/>
                <a:ea typeface="微软雅黑" panose="020B0503020204020204" pitchFamily="34" charset="-122"/>
              </a:rPr>
              <a:t>Derwent</a:t>
            </a:r>
            <a:r>
              <a:rPr lang="en-US" altLang="zh-CN" sz="2400" dirty="0" smtClean="0">
                <a:solidFill>
                  <a:srgbClr val="000066"/>
                </a:solidFill>
                <a:latin typeface="微软雅黑" panose="020B0503020204020204" pitchFamily="34" charset="-122"/>
                <a:ea typeface="微软雅黑" panose="020B0503020204020204" pitchFamily="34" charset="-122"/>
              </a:rPr>
              <a:t> </a:t>
            </a:r>
            <a:r>
              <a:rPr lang="zh-CN" altLang="en-US" sz="2400" dirty="0" smtClean="0">
                <a:solidFill>
                  <a:srgbClr val="000066"/>
                </a:solidFill>
                <a:latin typeface="微软雅黑" panose="020B0503020204020204" pitchFamily="34" charset="-122"/>
                <a:ea typeface="微软雅黑" panose="020B0503020204020204" pitchFamily="34" charset="-122"/>
              </a:rPr>
              <a:t>的研究人员将其第一页翻译成英文并编制英文索引与摘要</a:t>
            </a:r>
            <a:endParaRPr lang="zh-CN" altLang="en-US" sz="2400" dirty="0" smtClean="0">
              <a:latin typeface="微软雅黑" panose="020B0503020204020204" pitchFamily="34" charset="-122"/>
              <a:ea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normAutofit/>
          </a:bodyPr>
          <a:lstStyle/>
          <a:p>
            <a:pPr eaLnBrk="1" hangingPunct="1"/>
            <a:r>
              <a:rPr lang="zh-CN" altLang="en-US" sz="2800" b="1" dirty="0" smtClean="0"/>
              <a:t>专利同族</a:t>
            </a:r>
            <a:endParaRPr lang="zh-CN" altLang="en-US" sz="2800" dirty="0" smtClean="0"/>
          </a:p>
        </p:txBody>
      </p:sp>
      <p:sp>
        <p:nvSpPr>
          <p:cNvPr id="58371" name="内容占位符 2"/>
          <p:cNvSpPr>
            <a:spLocks noGrp="1"/>
          </p:cNvSpPr>
          <p:nvPr>
            <p:ph idx="1"/>
          </p:nvPr>
        </p:nvSpPr>
        <p:spPr>
          <a:xfrm>
            <a:off x="323528" y="1268760"/>
            <a:ext cx="9001000" cy="4525963"/>
          </a:xfrm>
        </p:spPr>
        <p:txBody>
          <a:bodyPr/>
          <a:lstStyle/>
          <a:p>
            <a:pPr lvl="1" eaLnBrk="1" hangingPunct="1">
              <a:spcBef>
                <a:spcPct val="0"/>
              </a:spcBef>
              <a:buClr>
                <a:srgbClr val="ECBF00"/>
              </a:buClr>
              <a:buSzPct val="75000"/>
              <a:buFont typeface="Wingdings" pitchFamily="2" charset="2"/>
              <a:buChar char="l"/>
            </a:pPr>
            <a:r>
              <a:rPr lang="zh-CN" altLang="en-US" sz="2000" dirty="0" smtClean="0">
                <a:latin typeface="微软雅黑" panose="020B0503020204020204" pitchFamily="34" charset="-122"/>
                <a:ea typeface="微软雅黑" panose="020B0503020204020204" pitchFamily="34" charset="-122"/>
              </a:rPr>
              <a:t>由于专利保护的地域性，为在更多的国家实现专利保护，需要多国申请，也造成相同的技术文献多次重复出版</a:t>
            </a:r>
            <a:endParaRPr lang="en-US" altLang="zh-CN" sz="2000" dirty="0" smtClean="0">
              <a:latin typeface="微软雅黑" panose="020B0503020204020204" pitchFamily="34" charset="-122"/>
              <a:ea typeface="微软雅黑" panose="020B0503020204020204" pitchFamily="34" charset="-122"/>
            </a:endParaRPr>
          </a:p>
          <a:p>
            <a:pPr lvl="1" eaLnBrk="1" hangingPunct="1">
              <a:spcBef>
                <a:spcPct val="0"/>
              </a:spcBef>
              <a:buClr>
                <a:srgbClr val="ECBF00"/>
              </a:buClr>
              <a:buSzPct val="75000"/>
              <a:buFont typeface="Wingdings" pitchFamily="2" charset="2"/>
              <a:buChar char="l"/>
            </a:pPr>
            <a:endParaRPr lang="zh-CN" altLang="en-US" sz="2000" dirty="0" smtClean="0">
              <a:latin typeface="微软雅黑" panose="020B0503020204020204" pitchFamily="34" charset="-122"/>
              <a:ea typeface="微软雅黑" panose="020B0503020204020204" pitchFamily="34" charset="-122"/>
            </a:endParaRPr>
          </a:p>
          <a:p>
            <a:pPr lvl="1" eaLnBrk="1" hangingPunct="1">
              <a:spcBef>
                <a:spcPct val="0"/>
              </a:spcBef>
              <a:buClr>
                <a:srgbClr val="ECBF00"/>
              </a:buClr>
              <a:buSzPct val="75000"/>
              <a:buFont typeface="Wingdings" pitchFamily="2" charset="2"/>
              <a:buChar char="l"/>
            </a:pPr>
            <a:r>
              <a:rPr lang="en-US" altLang="zh-CN" sz="2000" dirty="0" smtClean="0">
                <a:latin typeface="微软雅黑" panose="020B0503020204020204" pitchFamily="34" charset="-122"/>
                <a:ea typeface="微软雅黑" panose="020B0503020204020204" pitchFamily="34" charset="-122"/>
              </a:rPr>
              <a:t> </a:t>
            </a:r>
            <a:r>
              <a:rPr lang="en-US" altLang="zh-CN" sz="2000" dirty="0" err="1" smtClean="0">
                <a:latin typeface="微软雅黑" panose="020B0503020204020204" pitchFamily="34" charset="-122"/>
                <a:ea typeface="微软雅黑" panose="020B0503020204020204" pitchFamily="34" charset="-122"/>
              </a:rPr>
              <a:t>Derwent</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会将同族专利合并成一条记录，在同一条记录页里会列出同族专利中不同国家授予给同一项技术的不同的专利号，从而对某一个具体专利的全球专利授权情况一目了然。另外，对于非英文</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中文的专利，可以通过同族专利的记录，找到同一项技术的英文专利，了解技术细节</a:t>
            </a:r>
            <a:endParaRPr lang="en-US" altLang="zh-CN" sz="2000" dirty="0" smtClean="0">
              <a:latin typeface="微软雅黑" panose="020B0503020204020204" pitchFamily="34" charset="-122"/>
              <a:ea typeface="微软雅黑" panose="020B0503020204020204" pitchFamily="34" charset="-122"/>
            </a:endParaRPr>
          </a:p>
          <a:p>
            <a:pPr lvl="1" eaLnBrk="1" hangingPunct="1">
              <a:spcBef>
                <a:spcPct val="0"/>
              </a:spcBef>
              <a:buClr>
                <a:srgbClr val="ECBF00"/>
              </a:buClr>
              <a:buSzPct val="75000"/>
              <a:buFont typeface="Arial" pitchFamily="34" charset="0"/>
              <a:buNone/>
            </a:pPr>
            <a:endParaRPr lang="en-US" altLang="zh-CN" sz="2000" dirty="0" smtClean="0">
              <a:latin typeface="微软雅黑" panose="020B0503020204020204" pitchFamily="34" charset="-122"/>
              <a:ea typeface="微软雅黑" panose="020B0503020204020204" pitchFamily="34" charset="-122"/>
            </a:endParaRPr>
          </a:p>
          <a:p>
            <a:pPr lvl="1" eaLnBrk="1" hangingPunct="1">
              <a:spcBef>
                <a:spcPct val="0"/>
              </a:spcBef>
              <a:buClr>
                <a:srgbClr val="ECBF00"/>
              </a:buClr>
              <a:buSzPct val="75000"/>
              <a:buFont typeface="Wingdings" pitchFamily="2" charset="2"/>
              <a:buChar char="l"/>
            </a:pPr>
            <a:r>
              <a:rPr lang="en-US" altLang="zh-CN" sz="2000" dirty="0" smtClean="0">
                <a:latin typeface="微软雅黑" panose="020B0503020204020204" pitchFamily="34" charset="-122"/>
                <a:ea typeface="微软雅黑" panose="020B0503020204020204" pitchFamily="34" charset="-122"/>
              </a:rPr>
              <a:t>DII</a:t>
            </a:r>
            <a:r>
              <a:rPr lang="zh-CN" altLang="en-US" sz="2000" dirty="0" smtClean="0">
                <a:latin typeface="微软雅黑" panose="020B0503020204020204" pitchFamily="34" charset="-122"/>
                <a:ea typeface="微软雅黑" panose="020B0503020204020204" pitchFamily="34" charset="-122"/>
              </a:rPr>
              <a:t>中专利家族的规模大小，会反映出某一项技术的重要程度；同时，专利家族的区域分布情况可以反映出专利权属机构的市场发展计划；这种区域分布的变化，也可以反映出专利权属机构市场战略的改变</a:t>
            </a:r>
          </a:p>
          <a:p>
            <a:pPr eaLnBrk="1" hangingPunct="1"/>
            <a:endParaRPr lang="zh-CN" altLang="en-US" dirty="0" smtClean="0">
              <a:latin typeface="微软雅黑" panose="020B0503020204020204" pitchFamily="34" charset="-122"/>
              <a:ea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341438"/>
            <a:ext cx="8424936" cy="50398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buFontTx/>
              <a:buNone/>
            </a:pPr>
            <a:r>
              <a:rPr lang="zh-CN" altLang="en-US" sz="2000" dirty="0" smtClean="0">
                <a:solidFill>
                  <a:schemeClr val="tx1"/>
                </a:solidFill>
                <a:latin typeface="微软雅黑" panose="020B0503020204020204" pitchFamily="34" charset="-122"/>
                <a:ea typeface="微软雅黑" panose="020B0503020204020204" pitchFamily="34" charset="-122"/>
              </a:rPr>
              <a:t>    专利</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patent</a:t>
            </a:r>
            <a:r>
              <a:rPr lang="zh-CN" altLang="en-US" sz="2000" dirty="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是专利权的简称。是</a:t>
            </a:r>
            <a:r>
              <a:rPr lang="zh-CN" altLang="en-US" sz="2000" dirty="0">
                <a:solidFill>
                  <a:schemeClr val="tx1"/>
                </a:solidFill>
                <a:latin typeface="微软雅黑" panose="020B0503020204020204" pitchFamily="34" charset="-122"/>
                <a:ea typeface="微软雅黑" panose="020B0503020204020204" pitchFamily="34" charset="-122"/>
              </a:rPr>
              <a:t>指国家授予发明创造申请人在一定时间内对发明创造拥有的专有权利。发明人公开技术或设计，国家对其公开的技术或设计给予保护，即“以公开换取保护”</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gn="just">
              <a:lnSpc>
                <a:spcPct val="120000"/>
              </a:lnSpc>
              <a:buFontTx/>
              <a:buNone/>
            </a:pPr>
            <a:r>
              <a:rPr lang="zh-CN" altLang="en-US" sz="2000" dirty="0" smtClean="0">
                <a:solidFill>
                  <a:srgbClr val="FF0000"/>
                </a:solidFill>
                <a:latin typeface="微软雅黑" panose="020B0503020204020204" pitchFamily="34" charset="-122"/>
                <a:ea typeface="微软雅黑" panose="020B0503020204020204" pitchFamily="34" charset="-122"/>
              </a:rPr>
              <a:t>     我国自</a:t>
            </a:r>
            <a:r>
              <a:rPr lang="en-US" altLang="zh-CN" sz="2000" dirty="0" smtClean="0">
                <a:solidFill>
                  <a:srgbClr val="FF0000"/>
                </a:solidFill>
                <a:latin typeface="微软雅黑" panose="020B0503020204020204" pitchFamily="34" charset="-122"/>
                <a:ea typeface="微软雅黑" panose="020B0503020204020204" pitchFamily="34" charset="-122"/>
              </a:rPr>
              <a:t>1985</a:t>
            </a:r>
            <a:r>
              <a:rPr lang="zh-CN" altLang="en-US" sz="2000" dirty="0" smtClean="0">
                <a:solidFill>
                  <a:srgbClr val="FF0000"/>
                </a:solidFill>
                <a:latin typeface="微软雅黑" panose="020B0503020204020204" pitchFamily="34" charset="-122"/>
                <a:ea typeface="微软雅黑" panose="020B0503020204020204" pitchFamily="34" charset="-122"/>
              </a:rPr>
              <a:t>年</a:t>
            </a:r>
            <a:r>
              <a:rPr lang="en-US" altLang="zh-CN" sz="2000" dirty="0" smtClean="0">
                <a:solidFill>
                  <a:srgbClr val="FF0000"/>
                </a:solidFill>
                <a:latin typeface="微软雅黑" panose="020B0503020204020204" pitchFamily="34" charset="-122"/>
                <a:ea typeface="微软雅黑" panose="020B0503020204020204" pitchFamily="34" charset="-122"/>
              </a:rPr>
              <a:t>4</a:t>
            </a:r>
            <a:r>
              <a:rPr lang="zh-CN" altLang="en-US" sz="2000" dirty="0" smtClean="0">
                <a:solidFill>
                  <a:srgbClr val="FF0000"/>
                </a:solidFill>
                <a:latin typeface="微软雅黑" panose="020B0503020204020204" pitchFamily="34" charset="-122"/>
                <a:ea typeface="微软雅黑" panose="020B0503020204020204" pitchFamily="34" charset="-122"/>
              </a:rPr>
              <a:t>月</a:t>
            </a:r>
            <a:r>
              <a:rPr lang="en-US" altLang="zh-CN" sz="2000" dirty="0" smtClean="0">
                <a:solidFill>
                  <a:srgbClr val="FF0000"/>
                </a:solidFill>
                <a:latin typeface="微软雅黑" panose="020B0503020204020204" pitchFamily="34" charset="-122"/>
                <a:ea typeface="微软雅黑" panose="020B0503020204020204" pitchFamily="34" charset="-122"/>
              </a:rPr>
              <a:t>1</a:t>
            </a:r>
            <a:r>
              <a:rPr lang="zh-CN" altLang="en-US" sz="2000" dirty="0" smtClean="0">
                <a:solidFill>
                  <a:srgbClr val="FF0000"/>
                </a:solidFill>
                <a:latin typeface="微软雅黑" panose="020B0503020204020204" pitchFamily="34" charset="-122"/>
                <a:ea typeface="微软雅黑" panose="020B0503020204020204" pitchFamily="34" charset="-122"/>
              </a:rPr>
              <a:t>日起实行专利制度</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algn="just">
              <a:lnSpc>
                <a:spcPct val="120000"/>
              </a:lnSpc>
              <a:buFontTx/>
              <a:buNone/>
            </a:pPr>
            <a:r>
              <a:rPr lang="zh-CN" altLang="en-US" sz="2000" dirty="0" smtClean="0">
                <a:solidFill>
                  <a:schemeClr val="tx1"/>
                </a:solidFill>
                <a:latin typeface="微软雅黑" panose="020B0503020204020204" pitchFamily="34" charset="-122"/>
                <a:ea typeface="微软雅黑" panose="020B0503020204020204" pitchFamily="34" charset="-122"/>
              </a:rPr>
              <a:t>     专利</a:t>
            </a:r>
            <a:r>
              <a:rPr lang="zh-CN" altLang="en-US" sz="2000" dirty="0">
                <a:solidFill>
                  <a:schemeClr val="tx1"/>
                </a:solidFill>
                <a:latin typeface="微软雅黑" panose="020B0503020204020204" pitchFamily="34" charset="-122"/>
                <a:ea typeface="微软雅黑" panose="020B0503020204020204" pitchFamily="34" charset="-122"/>
              </a:rPr>
              <a:t>一词有三层</a:t>
            </a:r>
            <a:r>
              <a:rPr lang="zh-CN" altLang="en-US" sz="2000" dirty="0" smtClean="0">
                <a:solidFill>
                  <a:schemeClr val="tx1"/>
                </a:solidFill>
                <a:latin typeface="微软雅黑" panose="020B0503020204020204" pitchFamily="34" charset="-122"/>
                <a:ea typeface="微软雅黑" panose="020B0503020204020204" pitchFamily="34" charset="-122"/>
              </a:rPr>
              <a:t>含义</a:t>
            </a:r>
            <a:endParaRPr lang="zh-CN" altLang="en-US" sz="2000" dirty="0">
              <a:solidFill>
                <a:schemeClr val="tx1"/>
              </a:solidFill>
              <a:latin typeface="微软雅黑" panose="020B0503020204020204" pitchFamily="34" charset="-122"/>
              <a:ea typeface="微软雅黑" panose="020B0503020204020204" pitchFamily="34" charset="-122"/>
            </a:endParaRPr>
          </a:p>
          <a:p>
            <a:pPr algn="just">
              <a:lnSpc>
                <a:spcPct val="120000"/>
              </a:lnSpc>
            </a:pPr>
            <a:r>
              <a:rPr lang="zh-CN" altLang="en-US" sz="2000" dirty="0" smtClean="0">
                <a:solidFill>
                  <a:schemeClr val="tx1"/>
                </a:solidFill>
                <a:latin typeface="微软雅黑" panose="020B0503020204020204" pitchFamily="34" charset="-122"/>
                <a:ea typeface="微软雅黑" panose="020B0503020204020204" pitchFamily="34" charset="-122"/>
              </a:rPr>
              <a:t>专利权 </a:t>
            </a:r>
            <a:r>
              <a:rPr lang="en-US" altLang="zh-CN" sz="20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法律 </a:t>
            </a:r>
          </a:p>
          <a:p>
            <a:pPr algn="just">
              <a:lnSpc>
                <a:spcPct val="120000"/>
              </a:lnSpc>
            </a:pPr>
            <a:r>
              <a:rPr lang="zh-CN" altLang="en-US" sz="2000" dirty="0" smtClean="0">
                <a:solidFill>
                  <a:schemeClr val="tx1"/>
                </a:solidFill>
                <a:latin typeface="微软雅黑" panose="020B0503020204020204" pitchFamily="34" charset="-122"/>
                <a:ea typeface="微软雅黑" panose="020B0503020204020204" pitchFamily="34" charset="-122"/>
              </a:rPr>
              <a:t>受专利法保护的发明创造 </a:t>
            </a:r>
            <a:r>
              <a:rPr lang="en-US" altLang="zh-CN" sz="20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专利技术   </a:t>
            </a:r>
          </a:p>
          <a:p>
            <a:pPr algn="just">
              <a:lnSpc>
                <a:spcPct val="120000"/>
              </a:lnSpc>
            </a:pPr>
            <a:r>
              <a:rPr lang="zh-CN" altLang="en-US" sz="2000" dirty="0" smtClean="0">
                <a:solidFill>
                  <a:schemeClr val="tx1"/>
                </a:solidFill>
                <a:latin typeface="微软雅黑" panose="020B0503020204020204" pitchFamily="34" charset="-122"/>
                <a:ea typeface="微软雅黑" panose="020B0503020204020204" pitchFamily="34" charset="-122"/>
              </a:rPr>
              <a:t>专利说明书等专利文献 </a:t>
            </a:r>
            <a:r>
              <a:rPr lang="en-US" altLang="zh-CN" sz="20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文献</a:t>
            </a:r>
          </a:p>
          <a:p>
            <a:pPr algn="just">
              <a:lnSpc>
                <a:spcPct val="120000"/>
              </a:lnSpc>
              <a:buFontTx/>
              <a:buNone/>
            </a:pPr>
            <a:r>
              <a:rPr lang="zh-CN" altLang="en-US" sz="2000" dirty="0" smtClean="0">
                <a:solidFill>
                  <a:schemeClr val="tx1"/>
                </a:solidFill>
                <a:latin typeface="微软雅黑" panose="020B0503020204020204" pitchFamily="34" charset="-122"/>
                <a:ea typeface="微软雅黑" panose="020B0503020204020204" pitchFamily="34" charset="-122"/>
              </a:rPr>
              <a:t>     这三层含义的核心是受专利法保护的发明，而专利权和专利文献是专利的具体体现。</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179512" y="260648"/>
            <a:ext cx="8784976" cy="720080"/>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1</a:t>
            </a:r>
            <a:r>
              <a:rPr lang="zh-CN" altLang="en-US" sz="2800" dirty="0" smtClean="0">
                <a:latin typeface="微软雅黑" panose="020B0503020204020204" pitchFamily="34" charset="-122"/>
                <a:ea typeface="微软雅黑" panose="020B0503020204020204" pitchFamily="34" charset="-122"/>
              </a:rPr>
              <a:t>、什么是专利</a:t>
            </a:r>
            <a:endParaRPr lang="en-US" altLang="ko-KR"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308668"/>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a:xfrm>
            <a:off x="353672" y="188640"/>
            <a:ext cx="8229600" cy="1008112"/>
          </a:xfrm>
        </p:spPr>
        <p:txBody>
          <a:bodyPr/>
          <a:lstStyle/>
          <a:p>
            <a:pPr eaLnBrk="1" hangingPunct="1"/>
            <a:r>
              <a:rPr lang="zh-CN" altLang="en-US" dirty="0" smtClean="0"/>
              <a:t>同族专利</a:t>
            </a:r>
          </a:p>
        </p:txBody>
      </p:sp>
      <p:pic>
        <p:nvPicPr>
          <p:cNvPr id="59395" name="Picture 7"/>
          <p:cNvPicPr>
            <a:picLocks noGrp="1" noChangeAspect="1" noChangeArrowheads="1"/>
          </p:cNvPicPr>
          <p:nvPr>
            <p:ph idx="1"/>
          </p:nvPr>
        </p:nvPicPr>
        <p:blipFill>
          <a:blip r:embed="rId2" cstate="print"/>
          <a:srcRect/>
          <a:stretch>
            <a:fillRect/>
          </a:stretch>
        </p:blipFill>
        <p:spPr>
          <a:xfrm>
            <a:off x="611560" y="1160355"/>
            <a:ext cx="8532440" cy="4857403"/>
          </a:xfrm>
          <a:noFill/>
        </p:spPr>
      </p:pic>
      <p:sp>
        <p:nvSpPr>
          <p:cNvPr id="59396" name="TextBox 4"/>
          <p:cNvSpPr txBox="1">
            <a:spLocks noChangeArrowheads="1"/>
          </p:cNvSpPr>
          <p:nvPr/>
        </p:nvSpPr>
        <p:spPr bwMode="auto">
          <a:xfrm>
            <a:off x="5580063" y="5013325"/>
            <a:ext cx="3563937" cy="923925"/>
          </a:xfrm>
          <a:prstGeom prst="rect">
            <a:avLst/>
          </a:prstGeom>
          <a:noFill/>
          <a:ln w="9525">
            <a:noFill/>
            <a:miter lim="800000"/>
            <a:headEnd/>
            <a:tailEnd/>
          </a:ln>
        </p:spPr>
        <p:txBody>
          <a:bodyPr>
            <a:spAutoFit/>
          </a:bodyPr>
          <a:lstStyle/>
          <a:p>
            <a:pPr eaLnBrk="0" hangingPunct="0"/>
            <a:r>
              <a:rPr lang="zh-CN" altLang="en-US">
                <a:latin typeface="Times New Roman" pitchFamily="18" charset="0"/>
              </a:rPr>
              <a:t>不同国家授予给同一项技术发明的不同的专利号，</a:t>
            </a:r>
            <a:r>
              <a:rPr lang="en-US" altLang="zh-CN">
                <a:latin typeface="Times New Roman" pitchFamily="18" charset="0"/>
              </a:rPr>
              <a:t>DII</a:t>
            </a:r>
            <a:r>
              <a:rPr lang="zh-CN" altLang="en-US">
                <a:latin typeface="Times New Roman" pitchFamily="18" charset="0"/>
              </a:rPr>
              <a:t>将其合并在一个记录页中，聚成同族专利</a:t>
            </a:r>
          </a:p>
        </p:txBody>
      </p:sp>
      <p:sp>
        <p:nvSpPr>
          <p:cNvPr id="6" name="椭圆 5"/>
          <p:cNvSpPr/>
          <p:nvPr/>
        </p:nvSpPr>
        <p:spPr>
          <a:xfrm>
            <a:off x="796154" y="3693792"/>
            <a:ext cx="7551871" cy="9026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normAutofit/>
          </a:bodyPr>
          <a:lstStyle/>
          <a:p>
            <a:pPr eaLnBrk="1" hangingPunct="1"/>
            <a:r>
              <a:rPr lang="en-US" altLang="zh-CN" sz="2800" dirty="0" err="1" smtClean="0"/>
              <a:t>Derwent</a:t>
            </a:r>
            <a:r>
              <a:rPr lang="zh-CN" altLang="en-US" sz="2800" dirty="0" smtClean="0"/>
              <a:t>手工代码（</a:t>
            </a:r>
            <a:r>
              <a:rPr lang="en-US" altLang="zh-CN" sz="2800" dirty="0" smtClean="0"/>
              <a:t>Manual code</a:t>
            </a:r>
            <a:r>
              <a:rPr lang="zh-CN" altLang="en-US" sz="2800" dirty="0" smtClean="0"/>
              <a:t>）</a:t>
            </a:r>
          </a:p>
        </p:txBody>
      </p:sp>
      <p:sp>
        <p:nvSpPr>
          <p:cNvPr id="60419" name="内容占位符 2"/>
          <p:cNvSpPr>
            <a:spLocks noGrp="1"/>
          </p:cNvSpPr>
          <p:nvPr>
            <p:ph idx="1"/>
          </p:nvPr>
        </p:nvSpPr>
        <p:spPr>
          <a:xfrm>
            <a:off x="457200" y="1412776"/>
            <a:ext cx="8229600" cy="4713387"/>
          </a:xfrm>
        </p:spPr>
        <p:txBody>
          <a:bodyPr>
            <a:normAutofit/>
          </a:bodyPr>
          <a:lstStyle/>
          <a:p>
            <a:pPr eaLnBrk="1" hangingPunct="1"/>
            <a:r>
              <a:rPr lang="zh-CN" altLang="en-US" sz="2400" dirty="0" smtClean="0">
                <a:latin typeface="微软雅黑" panose="020B0503020204020204" pitchFamily="34" charset="-122"/>
                <a:ea typeface="微软雅黑" panose="020B0503020204020204" pitchFamily="34" charset="-122"/>
              </a:rPr>
              <a:t>比德温特分类代码更为详细：相当于广义的叙词表</a:t>
            </a:r>
          </a:p>
          <a:p>
            <a:pPr eaLnBrk="1" hangingPunct="1"/>
            <a:r>
              <a:rPr lang="zh-CN" altLang="en-US" sz="2400" dirty="0" smtClean="0">
                <a:latin typeface="微软雅黑" panose="020B0503020204020204" pitchFamily="34" charset="-122"/>
                <a:ea typeface="微软雅黑" panose="020B0503020204020204" pitchFamily="34" charset="-122"/>
              </a:rPr>
              <a:t>根据专利文献的文摘和全文对发明的应用和发明的重要特点进行标引</a:t>
            </a:r>
          </a:p>
          <a:p>
            <a:pPr eaLnBrk="1" hangingPunct="1"/>
            <a:r>
              <a:rPr lang="zh-CN" altLang="en-US" sz="2400" dirty="0" smtClean="0">
                <a:latin typeface="微软雅黑" panose="020B0503020204020204" pitchFamily="34" charset="-122"/>
                <a:ea typeface="微软雅黑" panose="020B0503020204020204" pitchFamily="34" charset="-122"/>
              </a:rPr>
              <a:t>提高检索的全面性和准确性</a:t>
            </a:r>
          </a:p>
          <a:p>
            <a:pPr lvl="1" eaLnBrk="1" hangingPunct="1"/>
            <a:r>
              <a:rPr lang="zh-CN" altLang="en-US" sz="2400" dirty="0" smtClean="0">
                <a:latin typeface="微软雅黑" panose="020B0503020204020204" pitchFamily="34" charset="-122"/>
                <a:ea typeface="微软雅黑" panose="020B0503020204020204" pitchFamily="34" charset="-122"/>
              </a:rPr>
              <a:t>标引的一致性很高</a:t>
            </a:r>
          </a:p>
          <a:p>
            <a:pPr lvl="1" eaLnBrk="1" hangingPunct="1"/>
            <a:r>
              <a:rPr lang="zh-CN" altLang="en-US" sz="2400" dirty="0" smtClean="0">
                <a:latin typeface="微软雅黑" panose="020B0503020204020204" pitchFamily="34" charset="-122"/>
                <a:ea typeface="微软雅黑" panose="020B0503020204020204" pitchFamily="34" charset="-122"/>
              </a:rPr>
              <a:t>适应于科研人员的习惯和应用</a:t>
            </a:r>
          </a:p>
          <a:p>
            <a:pPr eaLnBrk="1" hangingPunct="1"/>
            <a:r>
              <a:rPr lang="zh-CN" altLang="en-US" sz="2400" dirty="0" smtClean="0">
                <a:latin typeface="微软雅黑" panose="020B0503020204020204" pitchFamily="34" charset="-122"/>
                <a:ea typeface="微软雅黑" panose="020B0503020204020204" pitchFamily="34" charset="-122"/>
              </a:rPr>
              <a:t>直接提供手工代码的检索辅助工具</a:t>
            </a:r>
          </a:p>
          <a:p>
            <a:pPr eaLnBrk="1" hangingPunct="1"/>
            <a:endParaRPr lang="zh-CN" altLang="en-US" sz="2400" dirty="0" smtClean="0"/>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32656"/>
            <a:ext cx="9001000" cy="1008112"/>
          </a:xfrm>
        </p:spPr>
        <p:txBody>
          <a:bodyPr rtlCol="0">
            <a:normAutofit fontScale="90000"/>
          </a:bodyPr>
          <a:lstStyle/>
          <a:p>
            <a:pPr eaLnBrk="1" fontAlgn="auto" hangingPunct="1">
              <a:spcAft>
                <a:spcPts val="0"/>
              </a:spcAft>
              <a:defRPr/>
            </a:pPr>
            <a:r>
              <a:rPr lang="zh-CN" altLang="en-US" sz="2800" dirty="0" smtClean="0"/>
              <a:t>例：要查找一种装置，在照像机上可以根据用户眼睛凝视的方向自动对物体定位（自动聚焦）</a:t>
            </a:r>
            <a:br>
              <a:rPr lang="zh-CN" altLang="en-US" sz="2800" dirty="0" smtClean="0"/>
            </a:br>
            <a:endParaRPr lang="zh-CN" altLang="en-US" sz="2800" dirty="0" smtClean="0"/>
          </a:p>
        </p:txBody>
      </p:sp>
      <p:sp>
        <p:nvSpPr>
          <p:cNvPr id="61443" name="内容占位符 2"/>
          <p:cNvSpPr>
            <a:spLocks noGrp="1"/>
          </p:cNvSpPr>
          <p:nvPr>
            <p:ph idx="1"/>
          </p:nvPr>
        </p:nvSpPr>
        <p:spPr>
          <a:xfrm>
            <a:off x="457200" y="1484313"/>
            <a:ext cx="8229600" cy="4535487"/>
          </a:xfrm>
        </p:spPr>
        <p:txBody>
          <a:bodyPr>
            <a:normAutofit lnSpcReduction="10000"/>
          </a:bodyPr>
          <a:lstStyle/>
          <a:p>
            <a:pPr eaLnBrk="1" hangingPunct="1"/>
            <a:r>
              <a:rPr lang="zh-CN" altLang="en-US" sz="2400" dirty="0" smtClean="0"/>
              <a:t>关键词： 很难选择描述</a:t>
            </a:r>
          </a:p>
          <a:p>
            <a:pPr eaLnBrk="1" hangingPunct="1">
              <a:buFont typeface="Wingdings" pitchFamily="2" charset="2"/>
              <a:buNone/>
            </a:pPr>
            <a:r>
              <a:rPr lang="zh-CN" altLang="en-US" sz="2400" dirty="0" smtClean="0"/>
              <a:t>	</a:t>
            </a:r>
            <a:r>
              <a:rPr lang="zh-CN" altLang="en-US" sz="2400" dirty="0" smtClean="0">
                <a:latin typeface="Times New Roman" pitchFamily="18" charset="0"/>
              </a:rPr>
              <a:t>(</a:t>
            </a:r>
            <a:r>
              <a:rPr lang="en-US" altLang="zh-CN" sz="2400" dirty="0" smtClean="0">
                <a:latin typeface="Times New Roman" pitchFamily="18" charset="0"/>
              </a:rPr>
              <a:t>camera  And video) or camcorder</a:t>
            </a:r>
            <a:br>
              <a:rPr lang="en-US" altLang="zh-CN" sz="2400" dirty="0" smtClean="0">
                <a:latin typeface="Times New Roman" pitchFamily="18" charset="0"/>
              </a:rPr>
            </a:br>
            <a:r>
              <a:rPr lang="en-US" altLang="zh-CN" sz="2400" dirty="0" smtClean="0">
                <a:latin typeface="Times New Roman" pitchFamily="18" charset="0"/>
              </a:rPr>
              <a:t>Focusing Or </a:t>
            </a:r>
            <a:r>
              <a:rPr lang="en-US" altLang="zh-CN" sz="2400" dirty="0" err="1" smtClean="0">
                <a:latin typeface="Times New Roman" pitchFamily="18" charset="0"/>
              </a:rPr>
              <a:t>autofocusing</a:t>
            </a:r>
            <a:r>
              <a:rPr lang="en-US" altLang="zh-CN" sz="2400" dirty="0" smtClean="0">
                <a:latin typeface="Times New Roman" pitchFamily="18" charset="0"/>
              </a:rPr>
              <a:t> Or view Or rangefinder Eye  Direction</a:t>
            </a:r>
          </a:p>
          <a:p>
            <a:pPr eaLnBrk="1" hangingPunct="1"/>
            <a:endParaRPr lang="zh-CN" altLang="en-US" sz="2400" dirty="0" smtClean="0">
              <a:latin typeface="Times New Roman" pitchFamily="18" charset="0"/>
            </a:endParaRPr>
          </a:p>
          <a:p>
            <a:pPr eaLnBrk="1" hangingPunct="1"/>
            <a:r>
              <a:rPr lang="zh-CN" altLang="en-US" sz="2400" dirty="0" smtClean="0"/>
              <a:t>利用德温特手工代码的帮助：</a:t>
            </a:r>
            <a:endParaRPr lang="en-US" altLang="zh-CN" sz="2400" dirty="0" smtClean="0"/>
          </a:p>
          <a:p>
            <a:r>
              <a:rPr lang="en-US" altLang="zh-CN" sz="2400" dirty="0"/>
              <a:t>W04-M01C    (AUTO)FOCUSING, ZOOMING, LENSES FOR TV CAMERA, SHUTTERS, FILTERS </a:t>
            </a:r>
            <a:endParaRPr lang="zh-CN" altLang="en-US" sz="2400" dirty="0" smtClean="0"/>
          </a:p>
          <a:p>
            <a:pPr eaLnBrk="1" hangingPunct="1">
              <a:buFont typeface="Wingdings" pitchFamily="2" charset="2"/>
              <a:buNone/>
            </a:pPr>
            <a:r>
              <a:rPr lang="en-US" altLang="zh-CN" sz="2400" dirty="0" smtClean="0"/>
              <a:t>	</a:t>
            </a:r>
            <a:r>
              <a:rPr lang="en-US" altLang="zh-CN" sz="2400" dirty="0" smtClean="0">
                <a:latin typeface="Times New Roman" pitchFamily="18" charset="0"/>
              </a:rPr>
              <a:t>W04-M01C(</a:t>
            </a:r>
            <a:r>
              <a:rPr lang="zh-CN" altLang="en-US" sz="2400" dirty="0" smtClean="0">
                <a:latin typeface="Times New Roman" pitchFamily="18" charset="0"/>
              </a:rPr>
              <a:t>所有与录像机测距和聚焦有关的记录）</a:t>
            </a:r>
            <a:br>
              <a:rPr lang="zh-CN" altLang="en-US" sz="2400" dirty="0" smtClean="0">
                <a:latin typeface="Times New Roman" pitchFamily="18" charset="0"/>
              </a:rPr>
            </a:br>
            <a:endParaRPr lang="zh-CN" altLang="en-US" sz="2400" dirty="0" smtClean="0">
              <a:latin typeface="Times New Roman" pitchFamily="18" charset="0"/>
            </a:endParaRPr>
          </a:p>
          <a:p>
            <a:pPr eaLnBrk="1" hangingPunct="1">
              <a:buFont typeface="Wingdings" pitchFamily="2" charset="2"/>
              <a:buNone/>
            </a:pPr>
            <a:r>
              <a:rPr lang="en-US" altLang="zh-CN" sz="2400" dirty="0" smtClean="0">
                <a:latin typeface="Times New Roman" pitchFamily="18" charset="0"/>
              </a:rPr>
              <a:t>	</a:t>
            </a:r>
            <a:endParaRPr lang="zh-CN" altLang="en-US" sz="2400" dirty="0" smtClean="0"/>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a:xfrm>
            <a:off x="179388" y="116632"/>
            <a:ext cx="8964612" cy="1384300"/>
          </a:xfrm>
        </p:spPr>
        <p:txBody>
          <a:bodyPr/>
          <a:lstStyle/>
          <a:p>
            <a:pPr eaLnBrk="1" hangingPunct="1"/>
            <a:r>
              <a:rPr lang="en-US" altLang="zh-CN" sz="2800" dirty="0" err="1" smtClean="0"/>
              <a:t>Derwent</a:t>
            </a:r>
            <a:r>
              <a:rPr lang="en-US" altLang="zh-CN" sz="2800" dirty="0" smtClean="0"/>
              <a:t> Innovations Index</a:t>
            </a:r>
            <a:r>
              <a:rPr lang="zh-CN" altLang="en-US" sz="2800" dirty="0" smtClean="0"/>
              <a:t>：检索</a:t>
            </a:r>
          </a:p>
        </p:txBody>
      </p:sp>
      <p:sp>
        <p:nvSpPr>
          <p:cNvPr id="63491" name="内容占位符 2"/>
          <p:cNvSpPr>
            <a:spLocks noGrp="1"/>
          </p:cNvSpPr>
          <p:nvPr>
            <p:ph idx="1"/>
          </p:nvPr>
        </p:nvSpPr>
        <p:spPr>
          <a:xfrm>
            <a:off x="395536" y="1196752"/>
            <a:ext cx="8748464" cy="4391025"/>
          </a:xfrm>
        </p:spPr>
        <p:txBody>
          <a:bodyPr/>
          <a:lstStyle/>
          <a:p>
            <a:pPr eaLnBrk="1" hangingPunct="1"/>
            <a:r>
              <a:rPr lang="en-US" altLang="zh-CN" dirty="0" smtClean="0"/>
              <a:t>Search </a:t>
            </a:r>
            <a:r>
              <a:rPr lang="zh-CN" altLang="en-US" dirty="0" smtClean="0"/>
              <a:t>  检索</a:t>
            </a:r>
          </a:p>
          <a:p>
            <a:pPr eaLnBrk="1" hangingPunct="1"/>
            <a:endParaRPr lang="zh-CN" altLang="en-US" dirty="0" smtClean="0"/>
          </a:p>
          <a:p>
            <a:pPr eaLnBrk="1" hangingPunct="1"/>
            <a:r>
              <a:rPr lang="en-US" altLang="zh-CN" dirty="0" smtClean="0"/>
              <a:t>Cited Patent Search </a:t>
            </a:r>
            <a:r>
              <a:rPr lang="zh-CN" altLang="en-US" dirty="0" smtClean="0"/>
              <a:t>被引专利检索</a:t>
            </a:r>
          </a:p>
          <a:p>
            <a:pPr eaLnBrk="1" hangingPunct="1"/>
            <a:endParaRPr lang="en-US" altLang="zh-CN" dirty="0" smtClean="0"/>
          </a:p>
          <a:p>
            <a:pPr eaLnBrk="1" hangingPunct="1"/>
            <a:r>
              <a:rPr lang="en-US" altLang="zh-CN" dirty="0" smtClean="0"/>
              <a:t>Compound Search </a:t>
            </a:r>
            <a:r>
              <a:rPr lang="zh-CN" altLang="en-US" dirty="0" smtClean="0"/>
              <a:t>化学信息检索</a:t>
            </a:r>
          </a:p>
          <a:p>
            <a:pPr eaLnBrk="1" hangingPunct="1"/>
            <a:endParaRPr lang="en-US" altLang="zh-CN" dirty="0" smtClean="0"/>
          </a:p>
          <a:p>
            <a:pPr eaLnBrk="1" hangingPunct="1"/>
            <a:r>
              <a:rPr lang="en-US" altLang="zh-CN" dirty="0" smtClean="0"/>
              <a:t>Advanced Search </a:t>
            </a:r>
            <a:r>
              <a:rPr lang="zh-CN" altLang="en-US" dirty="0" smtClean="0"/>
              <a:t>高级检索</a:t>
            </a:r>
            <a:r>
              <a:rPr lang="en-US" altLang="zh-CN" sz="1100" dirty="0" smtClean="0"/>
              <a:t>same</a:t>
            </a:r>
            <a:endParaRPr lang="zh-CN" altLang="en-US" sz="1100" dirty="0" smtClean="0"/>
          </a:p>
          <a:p>
            <a:pPr eaLnBrk="1" hangingPunct="1"/>
            <a:endParaRPr lang="zh-CN" altLang="en-US" dirty="0" smtClean="0"/>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16632"/>
            <a:ext cx="8229600" cy="936104"/>
          </a:xfrm>
        </p:spPr>
        <p:txBody>
          <a:bodyPr/>
          <a:lstStyle/>
          <a:p>
            <a:r>
              <a:rPr lang="zh-CN" altLang="en-US" dirty="0" smtClean="0"/>
              <a:t>检索界面</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980729"/>
            <a:ext cx="882047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360456"/>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p:cNvSpPr>
            <a:spLocks noGrp="1"/>
          </p:cNvSpPr>
          <p:nvPr>
            <p:ph idx="1"/>
          </p:nvPr>
        </p:nvSpPr>
        <p:spPr/>
        <p:txBody>
          <a:bodyPr/>
          <a:lstStyle/>
          <a:p>
            <a:pPr eaLnBrk="1" hangingPunct="1"/>
            <a:endParaRPr lang="zh-CN" altLang="en-US" smtClean="0"/>
          </a:p>
        </p:txBody>
      </p:sp>
      <p:pic>
        <p:nvPicPr>
          <p:cNvPr id="78851" name="Picture 2"/>
          <p:cNvPicPr>
            <a:picLocks noChangeAspect="1" noChangeArrowheads="1"/>
          </p:cNvPicPr>
          <p:nvPr/>
        </p:nvPicPr>
        <p:blipFill>
          <a:blip r:embed="rId2" cstate="print"/>
          <a:srcRect/>
          <a:stretch>
            <a:fillRect/>
          </a:stretch>
        </p:blipFill>
        <p:spPr bwMode="auto">
          <a:xfrm>
            <a:off x="323528" y="503066"/>
            <a:ext cx="9212022" cy="5734246"/>
          </a:xfrm>
          <a:prstGeom prst="rect">
            <a:avLst/>
          </a:prstGeom>
          <a:noFill/>
          <a:ln w="9525">
            <a:noFill/>
            <a:miter lim="800000"/>
            <a:headEnd/>
            <a:tailEnd/>
          </a:ln>
        </p:spPr>
      </p:pic>
      <p:sp>
        <p:nvSpPr>
          <p:cNvPr id="2" name="矩形 1"/>
          <p:cNvSpPr/>
          <p:nvPr/>
        </p:nvSpPr>
        <p:spPr>
          <a:xfrm>
            <a:off x="7638687" y="4207351"/>
            <a:ext cx="504056"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b="1" dirty="0" smtClean="0"/>
              <a:t>Same</a:t>
            </a:r>
            <a:r>
              <a:rPr lang="en-US" altLang="zh-CN" sz="800" dirty="0" smtClean="0"/>
              <a:t> </a:t>
            </a:r>
            <a:endParaRPr lang="zh-CN" altLang="en-US" sz="800" dirty="0"/>
          </a:p>
        </p:txBody>
      </p:sp>
    </p:spTree>
    <p:extLst>
      <p:ext uri="{BB962C8B-B14F-4D97-AF65-F5344CB8AC3E}">
        <p14:creationId xmlns:p14="http://schemas.microsoft.com/office/powerpoint/2010/main" val="3137025301"/>
      </p:ext>
    </p:extLst>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332656"/>
            <a:ext cx="9649072" cy="1008112"/>
          </a:xfrm>
        </p:spPr>
        <p:txBody>
          <a:bodyPr>
            <a:normAutofit fontScale="90000"/>
          </a:bodyPr>
          <a:lstStyle/>
          <a:p>
            <a:r>
              <a:rPr lang="zh-CN" altLang="en-US" dirty="0"/>
              <a:t>例：查找等离子平板显示装置的专利</a:t>
            </a:r>
            <a:r>
              <a:rPr lang="en-US" altLang="zh-CN" dirty="0"/>
              <a:t>plasma display panels</a:t>
            </a:r>
            <a:endParaRPr lang="zh-CN" altLang="en-US" dirty="0"/>
          </a:p>
        </p:txBody>
      </p:sp>
      <p:pic>
        <p:nvPicPr>
          <p:cNvPr id="286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8568951"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4653850"/>
      </p:ext>
    </p:extLst>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9073008" cy="1008112"/>
          </a:xfrm>
        </p:spPr>
        <p:txBody>
          <a:bodyPr/>
          <a:lstStyle/>
          <a:p>
            <a:r>
              <a:rPr lang="zh-CN" altLang="en-US" dirty="0" smtClean="0"/>
              <a:t>检索结果</a:t>
            </a:r>
            <a:endParaRPr lang="zh-CN"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1124744"/>
            <a:ext cx="9073009" cy="5472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4562950"/>
      </p:ext>
    </p:extLst>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8229600" cy="1008112"/>
          </a:xfrm>
        </p:spPr>
        <p:txBody>
          <a:bodyPr/>
          <a:lstStyle/>
          <a:p>
            <a:r>
              <a:rPr lang="zh-CN" altLang="en-US" dirty="0" smtClean="0"/>
              <a:t>详细记录</a:t>
            </a:r>
            <a:endParaRPr lang="zh-CN" altLang="en-US" dirty="0"/>
          </a:p>
        </p:txBody>
      </p:sp>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268760"/>
            <a:ext cx="9217024" cy="478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椭圆 3"/>
          <p:cNvSpPr/>
          <p:nvPr/>
        </p:nvSpPr>
        <p:spPr>
          <a:xfrm>
            <a:off x="107504" y="3607734"/>
            <a:ext cx="712879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843808" y="4293096"/>
            <a:ext cx="4464496" cy="461665"/>
          </a:xfrm>
          <a:prstGeom prst="rect">
            <a:avLst/>
          </a:prstGeom>
          <a:noFill/>
        </p:spPr>
        <p:txBody>
          <a:bodyPr wrap="square" rtlCol="0">
            <a:spAutoFit/>
          </a:bodyPr>
          <a:lstStyle/>
          <a:p>
            <a:r>
              <a:rPr lang="zh-CN" altLang="en-US" sz="2400" dirty="0" smtClean="0"/>
              <a:t>同族专利</a:t>
            </a:r>
            <a:endParaRPr lang="zh-CN" altLang="en-US" sz="2400"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196752"/>
            <a:ext cx="8748463" cy="5494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4109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ppt_x"/>
                                          </p:val>
                                        </p:tav>
                                        <p:tav tm="100000">
                                          <p:val>
                                            <p:strVal val="#ppt_x"/>
                                          </p:val>
                                        </p:tav>
                                      </p:tavLst>
                                    </p:anim>
                                    <p:anim calcmode="lin" valueType="num">
                                      <p:cBhvr additive="base">
                                        <p:cTn id="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19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88640"/>
            <a:ext cx="9001000" cy="180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195736" y="260648"/>
            <a:ext cx="1296144"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2">
                    <a:lumMod val="60000"/>
                    <a:lumOff val="40000"/>
                  </a:schemeClr>
                </a:solidFill>
              </a:rPr>
              <a:t>排序</a:t>
            </a:r>
            <a:endParaRPr lang="zh-CN" altLang="en-US" sz="2000" dirty="0">
              <a:solidFill>
                <a:schemeClr val="tx2">
                  <a:lumMod val="60000"/>
                  <a:lumOff val="40000"/>
                </a:schemeClr>
              </a:solidFill>
            </a:endParaRPr>
          </a:p>
        </p:txBody>
      </p:sp>
      <p:cxnSp>
        <p:nvCxnSpPr>
          <p:cNvPr id="7" name="直接箭头连接符 6"/>
          <p:cNvCxnSpPr>
            <a:stCxn id="5" idx="1"/>
          </p:cNvCxnSpPr>
          <p:nvPr/>
        </p:nvCxnSpPr>
        <p:spPr>
          <a:xfrm flipH="1">
            <a:off x="1691680" y="548680"/>
            <a:ext cx="504056"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132856"/>
            <a:ext cx="9073008"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806024" y="4087996"/>
            <a:ext cx="2723823" cy="369332"/>
          </a:xfrm>
          <a:prstGeom prst="rect">
            <a:avLst/>
          </a:prstGeom>
        </p:spPr>
        <p:txBody>
          <a:bodyPr wrap="none">
            <a:spAutoFit/>
          </a:bodyPr>
          <a:lstStyle/>
          <a:p>
            <a:pPr algn="ctr">
              <a:defRPr/>
            </a:pPr>
            <a:r>
              <a:rPr lang="zh-CN" altLang="en-US" b="1" dirty="0" smtClean="0">
                <a:solidFill>
                  <a:srgbClr val="FF0000"/>
                </a:solidFill>
              </a:rPr>
              <a:t>按不同方式精简检索结果</a:t>
            </a:r>
            <a:endParaRPr lang="zh-CN" altLang="en-US" b="1" dirty="0">
              <a:solidFill>
                <a:srgbClr val="FF0000"/>
              </a:solidFill>
            </a:endParaRPr>
          </a:p>
        </p:txBody>
      </p:sp>
    </p:spTree>
    <p:extLst>
      <p:ext uri="{BB962C8B-B14F-4D97-AF65-F5344CB8AC3E}">
        <p14:creationId xmlns:p14="http://schemas.microsoft.com/office/powerpoint/2010/main" val="330379329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79512" y="1196752"/>
            <a:ext cx="4011613" cy="5328592"/>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b="0" kern="1200">
                <a:solidFill>
                  <a:schemeClr val="accent1">
                    <a:lumMod val="50000"/>
                  </a:schemeClr>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华文中宋" pitchFamily="2" charset="-122"/>
                <a:ea typeface="华文中宋"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华文中宋" pitchFamily="2" charset="-122"/>
                <a:ea typeface="华文中宋"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Tx/>
              <a:buNone/>
            </a:pPr>
            <a:r>
              <a:rPr lang="zh-CN" altLang="en-US" sz="2000" dirty="0" smtClean="0">
                <a:solidFill>
                  <a:schemeClr val="tx1"/>
                </a:solidFill>
                <a:latin typeface="微软雅黑" panose="020B0503020204020204" pitchFamily="34" charset="-122"/>
                <a:ea typeface="微软雅黑" panose="020B0503020204020204" pitchFamily="34" charset="-122"/>
              </a:rPr>
              <a:t>专利权的三性：</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nSpc>
                <a:spcPct val="150000"/>
              </a:lnSpc>
              <a:buFontTx/>
              <a:buNone/>
            </a:pPr>
            <a:r>
              <a:rPr lang="zh-CN" altLang="en-US" sz="2000" dirty="0" smtClean="0">
                <a:solidFill>
                  <a:schemeClr val="tx1"/>
                </a:solidFill>
                <a:latin typeface="微软雅黑" panose="020B0503020204020204" pitchFamily="34" charset="-122"/>
                <a:ea typeface="微软雅黑" panose="020B0503020204020204" pitchFamily="34" charset="-122"/>
              </a:rPr>
              <a:t>    </a:t>
            </a:r>
            <a:r>
              <a:rPr lang="zh-CN" altLang="en-US" b="1" dirty="0" smtClean="0">
                <a:solidFill>
                  <a:schemeClr val="tx1"/>
                </a:solidFill>
                <a:latin typeface="微软雅黑" panose="020B0503020204020204" pitchFamily="34" charset="-122"/>
                <a:ea typeface="微软雅黑" panose="020B0503020204020204" pitchFamily="34" charset="-122"/>
              </a:rPr>
              <a:t> 独占性（</a:t>
            </a:r>
            <a:r>
              <a:rPr lang="zh-CN" altLang="en-US" sz="2800" b="1" dirty="0" smtClean="0">
                <a:solidFill>
                  <a:schemeClr val="tx1"/>
                </a:solidFill>
                <a:latin typeface="微软雅黑" panose="020B0503020204020204" pitchFamily="34" charset="-122"/>
                <a:ea typeface="微软雅黑" panose="020B0503020204020204" pitchFamily="34" charset="-122"/>
              </a:rPr>
              <a:t>排他性）</a:t>
            </a:r>
            <a:r>
              <a:rPr lang="zh-CN" altLang="en-US" sz="2000" dirty="0" smtClean="0">
                <a:solidFill>
                  <a:schemeClr val="tx1"/>
                </a:solidFill>
                <a:latin typeface="微软雅黑" panose="020B0503020204020204" pitchFamily="34" charset="-122"/>
                <a:ea typeface="微软雅黑" panose="020B0503020204020204" pitchFamily="34" charset="-122"/>
              </a:rPr>
              <a:t>是指未经专利权人的同意，其它任何人都不能使用该专利制造和销售其产品。</a:t>
            </a:r>
          </a:p>
          <a:p>
            <a:pPr>
              <a:lnSpc>
                <a:spcPct val="150000"/>
              </a:lnSpc>
              <a:buFontTx/>
              <a:buNone/>
            </a:pPr>
            <a:r>
              <a:rPr lang="zh-CN" altLang="en-US" sz="2000" dirty="0" smtClean="0">
                <a:solidFill>
                  <a:schemeClr val="tx1"/>
                </a:solidFill>
                <a:latin typeface="微软雅黑" panose="020B0503020204020204" pitchFamily="34" charset="-122"/>
                <a:ea typeface="微软雅黑" panose="020B0503020204020204" pitchFamily="34" charset="-122"/>
              </a:rPr>
              <a:t>     </a:t>
            </a:r>
            <a:r>
              <a:rPr lang="zh-CN" altLang="en-US" sz="2800" b="1" dirty="0">
                <a:solidFill>
                  <a:schemeClr val="tx1"/>
                </a:solidFill>
                <a:latin typeface="微软雅黑" panose="020B0503020204020204" pitchFamily="34" charset="-122"/>
                <a:ea typeface="微软雅黑" panose="020B0503020204020204" pitchFamily="34" charset="-122"/>
              </a:rPr>
              <a:t>时间性</a:t>
            </a:r>
            <a:r>
              <a:rPr lang="zh-CN" altLang="en-US" sz="2000" dirty="0" smtClean="0">
                <a:solidFill>
                  <a:schemeClr val="tx1"/>
                </a:solidFill>
                <a:latin typeface="微软雅黑" panose="020B0503020204020204" pitchFamily="34" charset="-122"/>
                <a:ea typeface="微软雅黑" panose="020B0503020204020204" pitchFamily="34" charset="-122"/>
              </a:rPr>
              <a:t>是指在一定期限内有效，即在法律规定的专利期限届满后，专利权就自行终止，该发明创造归社会所有，任何人都可自由使用、制造和销售。</a:t>
            </a:r>
          </a:p>
          <a:p>
            <a:pPr>
              <a:lnSpc>
                <a:spcPct val="150000"/>
              </a:lnSpc>
              <a:buFontTx/>
              <a:buNone/>
            </a:pPr>
            <a:r>
              <a:rPr lang="zh-CN" altLang="en-US" sz="2000" dirty="0" smtClean="0">
                <a:solidFill>
                  <a:schemeClr val="tx1"/>
                </a:solidFill>
                <a:latin typeface="微软雅黑" panose="020B0503020204020204" pitchFamily="34" charset="-122"/>
                <a:ea typeface="微软雅黑" panose="020B0503020204020204" pitchFamily="34" charset="-122"/>
              </a:rPr>
              <a:t>    </a:t>
            </a:r>
            <a:r>
              <a:rPr lang="zh-CN" altLang="en-US" sz="2800" b="1" dirty="0">
                <a:solidFill>
                  <a:schemeClr val="tx1"/>
                </a:solidFill>
                <a:latin typeface="微软雅黑" panose="020B0503020204020204" pitchFamily="34" charset="-122"/>
                <a:ea typeface="微软雅黑" panose="020B0503020204020204" pitchFamily="34" charset="-122"/>
              </a:rPr>
              <a:t>地域性</a:t>
            </a:r>
            <a:r>
              <a:rPr lang="zh-CN" altLang="en-US" sz="2000" dirty="0" smtClean="0">
                <a:solidFill>
                  <a:schemeClr val="tx1"/>
                </a:solidFill>
                <a:latin typeface="微软雅黑" panose="020B0503020204020204" pitchFamily="34" charset="-122"/>
                <a:ea typeface="微软雅黑" panose="020B0503020204020204" pitchFamily="34" charset="-122"/>
              </a:rPr>
              <a:t>是指一个国家颁发的专利权，仅在该国境内有效，如果需要在别国获得保护，就必须向别国申请专利。</a:t>
            </a:r>
          </a:p>
          <a:p>
            <a:pPr algn="just">
              <a:lnSpc>
                <a:spcPct val="120000"/>
              </a:lnSpc>
              <a:buFontTx/>
              <a:buNone/>
            </a:pP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gn="just">
              <a:lnSpc>
                <a:spcPct val="120000"/>
              </a:lnSpc>
              <a:buFontTx/>
              <a:buNone/>
            </a:pP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179512" y="260648"/>
            <a:ext cx="9289032" cy="720080"/>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  1</a:t>
            </a:r>
            <a:r>
              <a:rPr lang="zh-CN" altLang="en-US" sz="2800" dirty="0" smtClean="0">
                <a:latin typeface="微软雅黑" panose="020B0503020204020204" pitchFamily="34" charset="-122"/>
                <a:ea typeface="微软雅黑" panose="020B0503020204020204" pitchFamily="34" charset="-122"/>
              </a:rPr>
              <a:t>、什么是专利？</a:t>
            </a:r>
            <a:endParaRPr lang="en-US" altLang="ko-KR" sz="2800" dirty="0" smtClean="0">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196752"/>
            <a:ext cx="5040560"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938248"/>
      </p:ext>
    </p:extLst>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a:bodyPr>
          <a:lstStyle/>
          <a:p>
            <a:pPr eaLnBrk="1" hangingPunct="1"/>
            <a:r>
              <a:rPr lang="zh-CN" altLang="en-US" sz="2800" dirty="0" smtClean="0"/>
              <a:t>可供分析的字段</a:t>
            </a:r>
          </a:p>
        </p:txBody>
      </p:sp>
      <p:sp>
        <p:nvSpPr>
          <p:cNvPr id="83971" name="Rectangle 3"/>
          <p:cNvSpPr>
            <a:spLocks noGrp="1" noChangeArrowheads="1"/>
          </p:cNvSpPr>
          <p:nvPr>
            <p:ph idx="1"/>
          </p:nvPr>
        </p:nvSpPr>
        <p:spPr>
          <a:xfrm>
            <a:off x="467544" y="1340768"/>
            <a:ext cx="8229600" cy="4525963"/>
          </a:xfrm>
        </p:spPr>
        <p:txBody>
          <a:bodyPr rtlCol="0">
            <a:normAutofit/>
          </a:bodyPr>
          <a:lstStyle/>
          <a:p>
            <a:pPr eaLnBrk="1" fontAlgn="auto" hangingPunct="1">
              <a:spcAft>
                <a:spcPts val="0"/>
              </a:spcAft>
              <a:buFont typeface="Wingdings 2"/>
              <a:buChar char=""/>
              <a:defRPr/>
            </a:pPr>
            <a:r>
              <a:rPr lang="zh-CN" altLang="en-US" sz="2800" dirty="0" smtClean="0">
                <a:latin typeface="微软雅黑" panose="020B0503020204020204" pitchFamily="34" charset="-122"/>
                <a:ea typeface="微软雅黑" panose="020B0503020204020204" pitchFamily="34" charset="-122"/>
              </a:rPr>
              <a:t>专利权人名称</a:t>
            </a:r>
          </a:p>
          <a:p>
            <a:pPr eaLnBrk="1" fontAlgn="auto" hangingPunct="1">
              <a:spcAft>
                <a:spcPts val="0"/>
              </a:spcAft>
              <a:buFont typeface="Wingdings 2"/>
              <a:buChar char=""/>
              <a:defRPr/>
            </a:pPr>
            <a:r>
              <a:rPr lang="zh-CN" altLang="en-US" sz="2800" dirty="0" smtClean="0">
                <a:latin typeface="微软雅黑" panose="020B0503020204020204" pitchFamily="34" charset="-122"/>
                <a:ea typeface="微软雅黑" panose="020B0503020204020204" pitchFamily="34" charset="-122"/>
              </a:rPr>
              <a:t>专利权人代码</a:t>
            </a:r>
          </a:p>
          <a:p>
            <a:pPr eaLnBrk="1" fontAlgn="auto" hangingPunct="1">
              <a:spcAft>
                <a:spcPts val="0"/>
              </a:spcAft>
              <a:buFont typeface="Wingdings 2"/>
              <a:buChar char=""/>
              <a:defRPr/>
            </a:pPr>
            <a:r>
              <a:rPr lang="zh-CN" altLang="en-US" sz="2800" dirty="0" smtClean="0">
                <a:latin typeface="微软雅黑" panose="020B0503020204020204" pitchFamily="34" charset="-122"/>
                <a:ea typeface="微软雅黑" panose="020B0503020204020204" pitchFamily="34" charset="-122"/>
              </a:rPr>
              <a:t>发明人</a:t>
            </a:r>
          </a:p>
          <a:p>
            <a:pPr eaLnBrk="1" fontAlgn="auto" hangingPunct="1">
              <a:spcAft>
                <a:spcPts val="0"/>
              </a:spcAft>
              <a:buFont typeface="Wingdings 2"/>
              <a:buChar char=""/>
              <a:defRPr/>
            </a:pPr>
            <a:r>
              <a:rPr lang="zh-CN" altLang="en-US" sz="2800" dirty="0" smtClean="0">
                <a:latin typeface="微软雅黑" panose="020B0503020204020204" pitchFamily="34" charset="-122"/>
                <a:ea typeface="微软雅黑" panose="020B0503020204020204" pitchFamily="34" charset="-122"/>
              </a:rPr>
              <a:t>国际专利分类号</a:t>
            </a:r>
          </a:p>
          <a:p>
            <a:pPr eaLnBrk="1" fontAlgn="auto" hangingPunct="1">
              <a:spcAft>
                <a:spcPts val="0"/>
              </a:spcAft>
              <a:buFont typeface="Wingdings 2"/>
              <a:buChar char=""/>
              <a:defRPr/>
            </a:pPr>
            <a:r>
              <a:rPr lang="zh-CN" altLang="en-US" sz="2800" dirty="0" smtClean="0">
                <a:latin typeface="微软雅黑" panose="020B0503020204020204" pitchFamily="34" charset="-122"/>
                <a:ea typeface="微软雅黑" panose="020B0503020204020204" pitchFamily="34" charset="-122"/>
              </a:rPr>
              <a:t>德温特分类代码</a:t>
            </a:r>
          </a:p>
          <a:p>
            <a:pPr eaLnBrk="1" fontAlgn="auto" hangingPunct="1">
              <a:spcAft>
                <a:spcPts val="0"/>
              </a:spcAft>
              <a:buFont typeface="Wingdings 2"/>
              <a:buChar char=""/>
              <a:defRPr/>
            </a:pPr>
            <a:r>
              <a:rPr lang="zh-CN" altLang="en-US" sz="2800" dirty="0" smtClean="0">
                <a:latin typeface="微软雅黑" panose="020B0503020204020204" pitchFamily="34" charset="-122"/>
                <a:ea typeface="微软雅黑" panose="020B0503020204020204" pitchFamily="34" charset="-122"/>
              </a:rPr>
              <a:t>德温特手工代码 </a:t>
            </a:r>
          </a:p>
        </p:txBody>
      </p:sp>
    </p:spTree>
    <p:extLst>
      <p:ext uri="{BB962C8B-B14F-4D97-AF65-F5344CB8AC3E}">
        <p14:creationId xmlns:p14="http://schemas.microsoft.com/office/powerpoint/2010/main" val="4186352207"/>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32656"/>
            <a:ext cx="9289032" cy="5542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779912" y="1340768"/>
            <a:ext cx="5616624" cy="523220"/>
          </a:xfrm>
          <a:prstGeom prst="rect">
            <a:avLst/>
          </a:prstGeom>
          <a:noFill/>
        </p:spPr>
        <p:txBody>
          <a:bodyPr wrap="square" rtlCol="0">
            <a:spAutoFit/>
          </a:bodyPr>
          <a:lstStyle/>
          <a:p>
            <a:r>
              <a:rPr lang="zh-CN" altLang="en-US" sz="2800" b="1" dirty="0" smtClean="0"/>
              <a:t>通过分析了解德温特手工代码</a:t>
            </a:r>
            <a:endParaRPr lang="zh-CN" altLang="en-US" sz="2800" b="1" dirty="0"/>
          </a:p>
        </p:txBody>
      </p:sp>
      <p:sp>
        <p:nvSpPr>
          <p:cNvPr id="5" name="椭圆 4"/>
          <p:cNvSpPr/>
          <p:nvPr/>
        </p:nvSpPr>
        <p:spPr>
          <a:xfrm>
            <a:off x="1403648" y="4509120"/>
            <a:ext cx="3384376"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5676280"/>
      </p:ext>
    </p:extLst>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title"/>
          </p:nvPr>
        </p:nvSpPr>
        <p:spPr>
          <a:xfrm>
            <a:off x="0" y="0"/>
            <a:ext cx="8229600" cy="457200"/>
          </a:xfrm>
          <a:solidFill>
            <a:srgbClr val="CCFFFF"/>
          </a:solidFill>
        </p:spPr>
        <p:txBody>
          <a:bodyPr rtlCol="0">
            <a:normAutofit fontScale="90000"/>
          </a:bodyPr>
          <a:lstStyle/>
          <a:p>
            <a:pPr eaLnBrk="1" fontAlgn="auto" hangingPunct="1">
              <a:spcAft>
                <a:spcPts val="0"/>
              </a:spcAft>
              <a:defRPr/>
            </a:pPr>
            <a:r>
              <a:rPr lang="zh-CN" altLang="en-US" sz="2800" dirty="0" smtClean="0"/>
              <a:t>分析检索结果</a:t>
            </a:r>
            <a:r>
              <a:rPr lang="en-US" altLang="zh-CN" sz="2800" dirty="0" smtClean="0"/>
              <a:t>,</a:t>
            </a:r>
            <a:r>
              <a:rPr lang="zh-CN" altLang="en-US" sz="2800" dirty="0" smtClean="0"/>
              <a:t>了解该专利的核心拥有者</a:t>
            </a:r>
          </a:p>
        </p:txBody>
      </p:sp>
      <p:pic>
        <p:nvPicPr>
          <p:cNvPr id="74755" name="Picture 11"/>
          <p:cNvPicPr>
            <a:picLocks noGrp="1" noChangeAspect="1" noChangeArrowheads="1"/>
          </p:cNvPicPr>
          <p:nvPr>
            <p:ph idx="1"/>
          </p:nvPr>
        </p:nvPicPr>
        <p:blipFill>
          <a:blip r:embed="rId2" cstate="print"/>
          <a:srcRect/>
          <a:stretch>
            <a:fillRect/>
          </a:stretch>
        </p:blipFill>
        <p:spPr>
          <a:xfrm>
            <a:off x="0" y="620713"/>
            <a:ext cx="9144000" cy="6237287"/>
          </a:xfrm>
        </p:spPr>
      </p:pic>
      <p:sp>
        <p:nvSpPr>
          <p:cNvPr id="659460" name="AutoShape 4"/>
          <p:cNvSpPr>
            <a:spLocks/>
          </p:cNvSpPr>
          <p:nvPr/>
        </p:nvSpPr>
        <p:spPr bwMode="auto">
          <a:xfrm>
            <a:off x="1476375" y="2205038"/>
            <a:ext cx="914400" cy="609600"/>
          </a:xfrm>
          <a:prstGeom prst="borderCallout2">
            <a:avLst>
              <a:gd name="adj1" fmla="val 18750"/>
              <a:gd name="adj2" fmla="val -8333"/>
              <a:gd name="adj3" fmla="val 18750"/>
              <a:gd name="adj4" fmla="val -35764"/>
              <a:gd name="adj5" fmla="val -63282"/>
              <a:gd name="adj6" fmla="val -64583"/>
            </a:avLst>
          </a:prstGeom>
          <a:solidFill>
            <a:srgbClr val="CCFFFF"/>
          </a:solidFill>
          <a:ln w="9525" algn="ctr">
            <a:solidFill>
              <a:schemeClr val="tx1"/>
            </a:solidFill>
            <a:miter lim="800000"/>
            <a:headEnd/>
            <a:tailEnd/>
          </a:ln>
          <a:effectLst>
            <a:outerShdw dist="17961" dir="2700000" algn="ctr" rotWithShape="0">
              <a:srgbClr val="808080">
                <a:alpha val="50000"/>
              </a:srgbClr>
            </a:outerShdw>
          </a:effectLst>
        </p:spPr>
        <p:txBody>
          <a:bodyPr anchor="ctr"/>
          <a:lstStyle/>
          <a:p>
            <a:pPr>
              <a:defRPr/>
            </a:pPr>
            <a:r>
              <a:rPr lang="zh-CN" altLang="en-US" sz="1400" dirty="0">
                <a:solidFill>
                  <a:schemeClr val="bg2">
                    <a:lumMod val="50000"/>
                  </a:schemeClr>
                </a:solidFill>
              </a:rPr>
              <a:t>选择分析的字段</a:t>
            </a:r>
          </a:p>
        </p:txBody>
      </p:sp>
      <p:sp>
        <p:nvSpPr>
          <p:cNvPr id="659461" name="AutoShape 5"/>
          <p:cNvSpPr>
            <a:spLocks/>
          </p:cNvSpPr>
          <p:nvPr/>
        </p:nvSpPr>
        <p:spPr bwMode="auto">
          <a:xfrm>
            <a:off x="6443663" y="2133600"/>
            <a:ext cx="914400" cy="609600"/>
          </a:xfrm>
          <a:prstGeom prst="borderCallout2">
            <a:avLst>
              <a:gd name="adj1" fmla="val 18750"/>
              <a:gd name="adj2" fmla="val -8333"/>
              <a:gd name="adj3" fmla="val 18750"/>
              <a:gd name="adj4" fmla="val -29690"/>
              <a:gd name="adj5" fmla="val -57032"/>
              <a:gd name="adj6" fmla="val -51218"/>
            </a:avLst>
          </a:prstGeom>
          <a:solidFill>
            <a:srgbClr val="CCFFFF"/>
          </a:solidFill>
          <a:ln w="9525" algn="ctr">
            <a:solidFill>
              <a:schemeClr val="tx1"/>
            </a:solidFill>
            <a:miter lim="800000"/>
            <a:headEnd/>
            <a:tailEnd/>
          </a:ln>
          <a:effectLst>
            <a:outerShdw dist="17961" dir="2700000" algn="ctr" rotWithShape="0">
              <a:srgbClr val="808080">
                <a:alpha val="50000"/>
              </a:srgbClr>
            </a:outerShdw>
          </a:effectLst>
        </p:spPr>
        <p:txBody>
          <a:bodyPr anchor="ctr"/>
          <a:lstStyle/>
          <a:p>
            <a:pPr algn="ctr">
              <a:defRPr/>
            </a:pPr>
            <a:r>
              <a:rPr lang="zh-CN" altLang="en-US" sz="1400" dirty="0">
                <a:solidFill>
                  <a:schemeClr val="bg2">
                    <a:lumMod val="50000"/>
                  </a:schemeClr>
                </a:solidFill>
              </a:rPr>
              <a:t>选择显示的集合数</a:t>
            </a:r>
          </a:p>
        </p:txBody>
      </p:sp>
      <p:sp>
        <p:nvSpPr>
          <p:cNvPr id="659462" name="AutoShape 6"/>
          <p:cNvSpPr>
            <a:spLocks/>
          </p:cNvSpPr>
          <p:nvPr/>
        </p:nvSpPr>
        <p:spPr bwMode="auto">
          <a:xfrm>
            <a:off x="3708400" y="2565400"/>
            <a:ext cx="914400" cy="576263"/>
          </a:xfrm>
          <a:prstGeom prst="borderCallout2">
            <a:avLst>
              <a:gd name="adj1" fmla="val 19833"/>
              <a:gd name="adj2" fmla="val -8333"/>
              <a:gd name="adj3" fmla="val 19833"/>
              <a:gd name="adj4" fmla="val -160245"/>
              <a:gd name="adj5" fmla="val 300278"/>
              <a:gd name="adj6" fmla="val -313023"/>
            </a:avLst>
          </a:prstGeom>
          <a:solidFill>
            <a:srgbClr val="CCFFFF"/>
          </a:solidFill>
          <a:ln w="9525" algn="ctr">
            <a:solidFill>
              <a:schemeClr val="tx1"/>
            </a:solidFill>
            <a:miter lim="800000"/>
            <a:headEnd/>
            <a:tailEnd/>
          </a:ln>
          <a:effectLst>
            <a:outerShdw dist="17961" dir="2700000" algn="ctr" rotWithShape="0">
              <a:srgbClr val="808080">
                <a:alpha val="50000"/>
              </a:srgbClr>
            </a:outerShdw>
          </a:effectLst>
        </p:spPr>
        <p:txBody>
          <a:bodyPr anchor="ctr"/>
          <a:lstStyle/>
          <a:p>
            <a:pPr algn="ctr">
              <a:defRPr/>
            </a:pPr>
            <a:r>
              <a:rPr lang="zh-CN" altLang="en-US" sz="1400" dirty="0">
                <a:solidFill>
                  <a:schemeClr val="bg2">
                    <a:lumMod val="50000"/>
                  </a:schemeClr>
                </a:solidFill>
              </a:rPr>
              <a:t>标记感兴趣的集合</a:t>
            </a:r>
          </a:p>
        </p:txBody>
      </p:sp>
      <p:sp>
        <p:nvSpPr>
          <p:cNvPr id="659463" name="AutoShape 7"/>
          <p:cNvSpPr>
            <a:spLocks/>
          </p:cNvSpPr>
          <p:nvPr/>
        </p:nvSpPr>
        <p:spPr bwMode="auto">
          <a:xfrm>
            <a:off x="3492500" y="6092825"/>
            <a:ext cx="1943100" cy="765175"/>
          </a:xfrm>
          <a:prstGeom prst="borderCallout2">
            <a:avLst>
              <a:gd name="adj1" fmla="val 14940"/>
              <a:gd name="adj2" fmla="val -3921"/>
              <a:gd name="adj3" fmla="val 14940"/>
              <a:gd name="adj4" fmla="val -61194"/>
              <a:gd name="adj5" fmla="val -6019"/>
              <a:gd name="adj6" fmla="val -118870"/>
            </a:avLst>
          </a:prstGeom>
          <a:solidFill>
            <a:srgbClr val="CCFFFF"/>
          </a:solidFill>
          <a:ln w="9525" algn="ctr">
            <a:solidFill>
              <a:schemeClr val="tx1"/>
            </a:solidFill>
            <a:miter lim="800000"/>
            <a:headEnd/>
            <a:tailEnd/>
          </a:ln>
          <a:effectLst>
            <a:outerShdw dist="17961" dir="2700000" algn="ctr" rotWithShape="0">
              <a:srgbClr val="808080">
                <a:alpha val="50000"/>
              </a:srgbClr>
            </a:outerShdw>
          </a:effectLst>
        </p:spPr>
        <p:txBody>
          <a:bodyPr anchor="ctr"/>
          <a:lstStyle/>
          <a:p>
            <a:pPr algn="ctr">
              <a:defRPr/>
            </a:pPr>
            <a:r>
              <a:rPr lang="zh-CN" altLang="en-US" sz="1400" dirty="0">
                <a:solidFill>
                  <a:schemeClr val="bg2">
                    <a:lumMod val="50000"/>
                  </a:schemeClr>
                </a:solidFill>
              </a:rPr>
              <a:t>浏览感兴趣的集合或将不需要的记录去除</a:t>
            </a:r>
          </a:p>
        </p:txBody>
      </p:sp>
      <p:sp>
        <p:nvSpPr>
          <p:cNvPr id="659464" name="AutoShape 8"/>
          <p:cNvSpPr>
            <a:spLocks/>
          </p:cNvSpPr>
          <p:nvPr/>
        </p:nvSpPr>
        <p:spPr bwMode="auto">
          <a:xfrm>
            <a:off x="7918450" y="4652963"/>
            <a:ext cx="1225550" cy="936625"/>
          </a:xfrm>
          <a:prstGeom prst="borderCallout2">
            <a:avLst>
              <a:gd name="adj1" fmla="val 12204"/>
              <a:gd name="adj2" fmla="val -6218"/>
              <a:gd name="adj3" fmla="val 12204"/>
              <a:gd name="adj4" fmla="val -51815"/>
              <a:gd name="adj5" fmla="val -106949"/>
              <a:gd name="adj6" fmla="val -97796"/>
            </a:avLst>
          </a:prstGeom>
          <a:solidFill>
            <a:srgbClr val="CCFFFF"/>
          </a:solidFill>
          <a:ln w="9525" algn="ctr">
            <a:solidFill>
              <a:schemeClr val="tx1"/>
            </a:solidFill>
            <a:miter lim="800000"/>
            <a:headEnd/>
            <a:tailEnd/>
          </a:ln>
          <a:effectLst>
            <a:outerShdw dist="17961" dir="2700000" algn="ctr" rotWithShape="0">
              <a:srgbClr val="808080">
                <a:alpha val="50000"/>
              </a:srgbClr>
            </a:outerShdw>
          </a:effectLst>
        </p:spPr>
        <p:txBody>
          <a:bodyPr anchor="ctr"/>
          <a:lstStyle/>
          <a:p>
            <a:pPr algn="ctr">
              <a:defRPr/>
            </a:pPr>
            <a:r>
              <a:rPr lang="zh-CN" altLang="en-US" sz="1400" dirty="0">
                <a:solidFill>
                  <a:schemeClr val="bg2">
                    <a:lumMod val="50000"/>
                  </a:schemeClr>
                </a:solidFill>
              </a:rPr>
              <a:t>分析结果可以保存起来在其它软件中使用</a:t>
            </a:r>
          </a:p>
        </p:txBody>
      </p:sp>
      <p:sp>
        <p:nvSpPr>
          <p:cNvPr id="74761" name="Oval 10"/>
          <p:cNvSpPr>
            <a:spLocks noChangeArrowheads="1"/>
          </p:cNvSpPr>
          <p:nvPr/>
        </p:nvSpPr>
        <p:spPr bwMode="auto">
          <a:xfrm>
            <a:off x="0" y="5876925"/>
            <a:ext cx="1368425" cy="792163"/>
          </a:xfrm>
          <a:prstGeom prst="ellipse">
            <a:avLst/>
          </a:prstGeom>
          <a:noFill/>
          <a:ln w="28575" algn="ctr">
            <a:solidFill>
              <a:srgbClr val="FF3300"/>
            </a:solidFill>
            <a:round/>
            <a:headEnd/>
            <a:tailEnd/>
          </a:ln>
          <a:effectLst>
            <a:outerShdw dist="17961" dir="2700000" algn="ctr" rotWithShape="0">
              <a:srgbClr val="808080">
                <a:alpha val="50000"/>
              </a:srgbClr>
            </a:outerShdw>
          </a:effectLst>
        </p:spPr>
        <p:txBody>
          <a:bodyPr wrap="none" anchor="ctr"/>
          <a:lstStyle/>
          <a:p>
            <a:pPr>
              <a:defRPr/>
            </a:pPr>
            <a:endParaRPr lang="zh-CN" altLang="en-US"/>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normAutofit/>
          </a:bodyPr>
          <a:lstStyle/>
          <a:p>
            <a:pPr eaLnBrk="1" hangingPunct="1"/>
            <a:r>
              <a:rPr lang="zh-CN" altLang="en-US" sz="2800" dirty="0" smtClean="0"/>
              <a:t>被引专利检索</a:t>
            </a:r>
          </a:p>
        </p:txBody>
      </p:sp>
      <p:sp>
        <p:nvSpPr>
          <p:cNvPr id="3" name="内容占位符 2"/>
          <p:cNvSpPr>
            <a:spLocks noGrp="1"/>
          </p:cNvSpPr>
          <p:nvPr>
            <p:ph idx="1"/>
          </p:nvPr>
        </p:nvSpPr>
        <p:spPr>
          <a:xfrm>
            <a:off x="395536" y="1412776"/>
            <a:ext cx="9001000" cy="4246562"/>
          </a:xfrm>
        </p:spPr>
        <p:txBody>
          <a:bodyPr rtlCol="0">
            <a:normAutofit lnSpcReduction="10000"/>
          </a:bodyPr>
          <a:lstStyle/>
          <a:p>
            <a:pPr eaLnBrk="1" fontAlgn="auto" hangingPunct="1">
              <a:spcAft>
                <a:spcPts val="0"/>
              </a:spcAft>
              <a:buFont typeface="Wingdings 2"/>
              <a:buChar char=""/>
              <a:defRPr/>
            </a:pPr>
            <a:r>
              <a:rPr lang="zh-CN" altLang="en-US" sz="2400" dirty="0" smtClean="0">
                <a:latin typeface="微软雅黑" panose="020B0503020204020204" pitchFamily="34" charset="-122"/>
                <a:ea typeface="微软雅黑" panose="020B0503020204020204" pitchFamily="34" charset="-122"/>
              </a:rPr>
              <a:t>许多专利发明人在提交专利申请说明书时，会列出自己发明过程中所参考过的论文及已有专利；同时有的专利授予机构的专利审核员也会列出自己审核某一项专利授予权过程中所参考过的文献及已有专利。</a:t>
            </a:r>
            <a:r>
              <a:rPr lang="en-US" altLang="zh-CN" sz="2400" dirty="0" smtClean="0">
                <a:latin typeface="微软雅黑" panose="020B0503020204020204" pitchFamily="34" charset="-122"/>
                <a:ea typeface="微软雅黑" panose="020B0503020204020204" pitchFamily="34" charset="-122"/>
              </a:rPr>
              <a:t>DII</a:t>
            </a:r>
            <a:r>
              <a:rPr lang="zh-CN" altLang="en-US" sz="2400" dirty="0" smtClean="0">
                <a:latin typeface="微软雅黑" panose="020B0503020204020204" pitchFamily="34" charset="-122"/>
                <a:ea typeface="微软雅黑" panose="020B0503020204020204" pitchFamily="34" charset="-122"/>
              </a:rPr>
              <a:t>中会有专门的链接，显示这些有关某一项专利的参考文献及参考专利情况（来自于发明者和专利审核员的）</a:t>
            </a:r>
          </a:p>
          <a:p>
            <a:pPr eaLnBrk="1" fontAlgn="auto" hangingPunct="1">
              <a:spcAft>
                <a:spcPts val="0"/>
              </a:spcAft>
              <a:buFont typeface="Wingdings 2"/>
              <a:buChar char=""/>
              <a:defRPr/>
            </a:pPr>
            <a:r>
              <a:rPr lang="zh-CN" altLang="en-US" sz="2400" dirty="0" smtClean="0">
                <a:latin typeface="微软雅黑" panose="020B0503020204020204" pitchFamily="34" charset="-122"/>
                <a:ea typeface="微软雅黑" panose="020B0503020204020204" pitchFamily="34" charset="-122"/>
              </a:rPr>
              <a:t>同时，</a:t>
            </a:r>
            <a:r>
              <a:rPr lang="en-US" altLang="zh-CN" sz="2400" dirty="0" smtClean="0">
                <a:latin typeface="微软雅黑" panose="020B0503020204020204" pitchFamily="34" charset="-122"/>
                <a:ea typeface="微软雅黑" panose="020B0503020204020204" pitchFamily="34" charset="-122"/>
              </a:rPr>
              <a:t>DII</a:t>
            </a:r>
            <a:r>
              <a:rPr lang="zh-CN" altLang="en-US" sz="2400" dirty="0" smtClean="0">
                <a:latin typeface="微软雅黑" panose="020B0503020204020204" pitchFamily="34" charset="-122"/>
                <a:ea typeface="微软雅黑" panose="020B0503020204020204" pitchFamily="34" charset="-122"/>
              </a:rPr>
              <a:t>中还会有</a:t>
            </a:r>
            <a:r>
              <a:rPr lang="en-US" altLang="zh-CN" sz="2400" dirty="0" smtClean="0">
                <a:latin typeface="微软雅黑" panose="020B0503020204020204" pitchFamily="34" charset="-122"/>
                <a:ea typeface="微软雅黑" panose="020B0503020204020204" pitchFamily="34" charset="-122"/>
              </a:rPr>
              <a:t>Citing Patent</a:t>
            </a:r>
            <a:r>
              <a:rPr lang="zh-CN" altLang="en-US" sz="2400" dirty="0" smtClean="0">
                <a:latin typeface="微软雅黑" panose="020B0503020204020204" pitchFamily="34" charset="-122"/>
                <a:ea typeface="微软雅黑" panose="020B0503020204020204" pitchFamily="34" charset="-122"/>
              </a:rPr>
              <a:t>的链接，显示某一项专利发明以来，被哪些专利引用过</a:t>
            </a:r>
          </a:p>
          <a:p>
            <a:pPr eaLnBrk="1" fontAlgn="auto" hangingPunct="1">
              <a:spcAft>
                <a:spcPts val="0"/>
              </a:spcAft>
              <a:buFont typeface="Wingdings 2"/>
              <a:buChar char=""/>
              <a:defRPr/>
            </a:pPr>
            <a:r>
              <a:rPr lang="zh-CN" altLang="en-US" sz="2400" dirty="0" smtClean="0">
                <a:solidFill>
                  <a:srgbClr val="FF0000"/>
                </a:solidFill>
                <a:latin typeface="微软雅黑" panose="020B0503020204020204" pitchFamily="34" charset="-122"/>
                <a:ea typeface="微软雅黑" panose="020B0503020204020204" pitchFamily="34" charset="-122"/>
              </a:rPr>
              <a:t>借助专利与专利间，以及专利与论文间的引用与被引用关系，可以揭示出一项专利的理论、技术起源。并且利用</a:t>
            </a:r>
            <a:r>
              <a:rPr lang="en-US" altLang="zh-CN" sz="2400" dirty="0" smtClean="0">
                <a:solidFill>
                  <a:srgbClr val="FF0000"/>
                </a:solidFill>
                <a:latin typeface="微软雅黑" panose="020B0503020204020204" pitchFamily="34" charset="-122"/>
                <a:ea typeface="微软雅黑" panose="020B0503020204020204" pitchFamily="34" charset="-122"/>
              </a:rPr>
              <a:t>Citing Patent </a:t>
            </a:r>
            <a:r>
              <a:rPr lang="zh-CN" altLang="en-US" sz="2400" dirty="0" smtClean="0">
                <a:solidFill>
                  <a:srgbClr val="FF0000"/>
                </a:solidFill>
                <a:latin typeface="微软雅黑" panose="020B0503020204020204" pitchFamily="34" charset="-122"/>
                <a:ea typeface="微软雅黑" panose="020B0503020204020204" pitchFamily="34" charset="-122"/>
              </a:rPr>
              <a:t>的链接，可以迅速追踪到一项技术自诞生以来，最新的进展情况。</a:t>
            </a:r>
          </a:p>
          <a:p>
            <a:pPr eaLnBrk="1" fontAlgn="auto" hangingPunct="1">
              <a:spcAft>
                <a:spcPts val="0"/>
              </a:spcAft>
              <a:buFontTx/>
              <a:buNone/>
              <a:defRPr/>
            </a:pPr>
            <a:endParaRPr lang="zh-CN" altLang="en-US" sz="2400" dirty="0" smtClean="0"/>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32656"/>
            <a:ext cx="8820472" cy="1008112"/>
          </a:xfrm>
        </p:spPr>
        <p:txBody>
          <a:bodyPr/>
          <a:lstStyle/>
          <a:p>
            <a:r>
              <a:rPr lang="zh-CN" altLang="en-US" dirty="0" smtClean="0"/>
              <a:t>被引参考文献检索界面</a:t>
            </a:r>
            <a:endParaRPr lang="zh-CN" altLang="en-US" dirty="0"/>
          </a:p>
        </p:txBody>
      </p:sp>
      <p:pic>
        <p:nvPicPr>
          <p:cNvPr id="717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268760"/>
            <a:ext cx="9001000"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6152135"/>
      </p:ext>
    </p:extLst>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3"/>
          <p:cNvPicPr>
            <a:picLocks noChangeAspect="1" noChangeArrowheads="1"/>
          </p:cNvPicPr>
          <p:nvPr/>
        </p:nvPicPr>
        <p:blipFill>
          <a:blip r:embed="rId2" cstate="print"/>
          <a:srcRect/>
          <a:stretch>
            <a:fillRect/>
          </a:stretch>
        </p:blipFill>
        <p:spPr bwMode="auto">
          <a:xfrm>
            <a:off x="357158" y="500042"/>
            <a:ext cx="8553450" cy="4357718"/>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cstate="print"/>
          <a:srcRect/>
          <a:stretch>
            <a:fillRect/>
          </a:stretch>
        </p:blipFill>
        <p:spPr bwMode="auto">
          <a:xfrm>
            <a:off x="357158" y="357167"/>
            <a:ext cx="8786841" cy="6143668"/>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print"/>
          <a:srcRect/>
          <a:stretch>
            <a:fillRect/>
          </a:stretch>
        </p:blipFill>
        <p:spPr bwMode="auto">
          <a:xfrm>
            <a:off x="285720" y="428604"/>
            <a:ext cx="8858280" cy="579120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323528" y="332656"/>
            <a:ext cx="9106256" cy="1008112"/>
          </a:xfrm>
        </p:spPr>
        <p:txBody>
          <a:bodyPr>
            <a:normAutofit/>
          </a:bodyPr>
          <a:lstStyle/>
          <a:p>
            <a:pPr marL="342900" lvl="1" indent="-342900" algn="l" rtl="0">
              <a:spcBef>
                <a:spcPct val="0"/>
              </a:spcBef>
            </a:pPr>
            <a:r>
              <a:rPr lang="zh-CN" altLang="en-US" sz="2400" b="1" dirty="0" smtClean="0">
                <a:solidFill>
                  <a:schemeClr val="tx1"/>
                </a:solidFill>
                <a:latin typeface="宋体" pitchFamily="2" charset="-122"/>
                <a:ea typeface="宋体" pitchFamily="2" charset="-122"/>
                <a:sym typeface="Symbol" pitchFamily="18" charset="2"/>
              </a:rPr>
              <a:t>案例 </a:t>
            </a:r>
            <a:r>
              <a:rPr lang="zh-CN" altLang="en-US" sz="2400" b="1" dirty="0" smtClean="0">
                <a:latin typeface="宋体" pitchFamily="2" charset="-122"/>
                <a:ea typeface="宋体" pitchFamily="2" charset="-122"/>
                <a:sym typeface="Symbol" pitchFamily="18" charset="2"/>
              </a:rPr>
              <a:t>如何使用关键词和分类号检索</a:t>
            </a:r>
            <a:r>
              <a:rPr lang="zh-CN" altLang="en-US" sz="2400" b="1" dirty="0" smtClean="0">
                <a:latin typeface="宋体" pitchFamily="2" charset="-122"/>
                <a:ea typeface="宋体" pitchFamily="2" charset="-122"/>
              </a:rPr>
              <a:t>专利信息</a:t>
            </a:r>
            <a:r>
              <a:rPr lang="en-US" altLang="zh-CN" sz="2400" b="1" dirty="0" smtClean="0">
                <a:latin typeface="宋体" pitchFamily="2" charset="-122"/>
                <a:ea typeface="宋体" pitchFamily="2" charset="-122"/>
              </a:rPr>
              <a:t>?</a:t>
            </a:r>
            <a:br>
              <a:rPr lang="en-US" altLang="zh-CN" sz="2400" b="1" dirty="0" smtClean="0">
                <a:latin typeface="宋体" pitchFamily="2" charset="-122"/>
                <a:ea typeface="宋体" pitchFamily="2" charset="-122"/>
              </a:rPr>
            </a:br>
            <a:endParaRPr lang="zh-CN" altLang="en-US" dirty="0" smtClean="0"/>
          </a:p>
        </p:txBody>
      </p:sp>
      <p:sp>
        <p:nvSpPr>
          <p:cNvPr id="2" name="内容占位符 1"/>
          <p:cNvSpPr>
            <a:spLocks noGrp="1"/>
          </p:cNvSpPr>
          <p:nvPr>
            <p:ph idx="1"/>
          </p:nvPr>
        </p:nvSpPr>
        <p:spPr>
          <a:xfrm>
            <a:off x="467544" y="1124744"/>
            <a:ext cx="8219256" cy="5001419"/>
          </a:xfrm>
        </p:spPr>
        <p:txBody>
          <a:bodyPr/>
          <a:lstStyle/>
          <a:p>
            <a:r>
              <a:rPr lang="en-US" altLang="zh-CN" dirty="0"/>
              <a:t>TD-SCDMA</a:t>
            </a:r>
          </a:p>
          <a:p>
            <a:r>
              <a:rPr lang="en-US" altLang="zh-CN" dirty="0"/>
              <a:t>Time division-synchronous code division multiple access</a:t>
            </a:r>
            <a:endParaRPr lang="zh-CN" altLang="en-US" dirty="0"/>
          </a:p>
          <a:p>
            <a:endParaRPr lang="zh-CN" altLang="en-US" dirty="0"/>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初次小范围检索</a:t>
            </a:r>
            <a:br>
              <a:rPr lang="zh-CN" altLang="en-US" dirty="0"/>
            </a:br>
            <a:endParaRPr lang="zh-CN" alt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08721"/>
            <a:ext cx="8964488" cy="5616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9699190"/>
      </p:ext>
    </p:extLst>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1008112"/>
          </a:xfrm>
        </p:spPr>
        <p:txBody>
          <a:bodyPr/>
          <a:lstStyle/>
          <a:p>
            <a:r>
              <a:rPr lang="zh-CN" altLang="en-US" dirty="0" smtClean="0"/>
              <a:t>检索结果</a:t>
            </a:r>
            <a:endParaRPr lang="zh-CN" alt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980729"/>
            <a:ext cx="9145017"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5699198"/>
      </p:ext>
    </p:extLst>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32656"/>
            <a:ext cx="8820472" cy="720080"/>
          </a:xfrm>
        </p:spPr>
        <p:txBody>
          <a:bodyPr/>
          <a:lstStyle/>
          <a:p>
            <a:r>
              <a:rPr lang="en-US" altLang="zh-CN" dirty="0" smtClean="0"/>
              <a:t>IPC</a:t>
            </a:r>
            <a:r>
              <a:rPr lang="zh-CN" altLang="en-US" dirty="0" smtClean="0"/>
              <a:t>分类</a:t>
            </a:r>
            <a:endParaRPr lang="zh-CN"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052736"/>
            <a:ext cx="8856984"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4754834"/>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共享课程">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共享课程</Template>
  <TotalTime>2614</TotalTime>
  <Words>6639</Words>
  <Application>Microsoft Office PowerPoint</Application>
  <PresentationFormat>全屏显示(4:3)</PresentationFormat>
  <Paragraphs>554</Paragraphs>
  <Slides>153</Slides>
  <Notes>10</Notes>
  <HiddenSlides>0</HiddenSlides>
  <MMClips>0</MMClips>
  <ScaleCrop>false</ScaleCrop>
  <HeadingPairs>
    <vt:vector size="4" baseType="variant">
      <vt:variant>
        <vt:lpstr>主题</vt:lpstr>
      </vt:variant>
      <vt:variant>
        <vt:i4>1</vt:i4>
      </vt:variant>
      <vt:variant>
        <vt:lpstr>幻灯片标题</vt:lpstr>
      </vt:variant>
      <vt:variant>
        <vt:i4>153</vt:i4>
      </vt:variant>
    </vt:vector>
  </HeadingPairs>
  <TitlesOfParts>
    <vt:vector size="154" baseType="lpstr">
      <vt:lpstr>共享课程</vt:lpstr>
      <vt:lpstr>              讲课内容 </vt:lpstr>
      <vt:lpstr>引言：小发明与大奇迹</vt:lpstr>
      <vt:lpstr>PowerPoint 演示文稿</vt:lpstr>
      <vt:lpstr>PowerPoint 演示文稿</vt:lpstr>
      <vt:lpstr>小发明与大奇迹</vt:lpstr>
      <vt:lpstr>专利（Patent）</vt:lpstr>
      <vt:lpstr>PowerPoint 演示文稿</vt:lpstr>
      <vt:lpstr>PowerPoint 演示文稿</vt:lpstr>
      <vt:lpstr>PowerPoint 演示文稿</vt:lpstr>
      <vt:lpstr>PowerPoint 演示文稿</vt:lpstr>
      <vt:lpstr>三者的不同之处 </vt:lpstr>
      <vt:lpstr>专利申请的重要性</vt:lpstr>
      <vt:lpstr>专利申请的途径</vt:lpstr>
      <vt:lpstr>授予专利权的条件</vt:lpstr>
      <vt:lpstr>授予专利权流程</vt:lpstr>
      <vt:lpstr>  权利                                  义务</vt:lpstr>
      <vt:lpstr>专利权的终止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中国专利信息中心 （http://www.cnpat.com.cn/）</vt:lpstr>
      <vt:lpstr>PowerPoint 演示文稿</vt:lpstr>
      <vt:lpstr> 案例：机器人传感器专利检索  1.表格检索 </vt:lpstr>
      <vt:lpstr>案例检索界面</vt:lpstr>
      <vt:lpstr>案例检索结果</vt:lpstr>
      <vt:lpstr>查看详细专利信息</vt:lpstr>
      <vt:lpstr>权利要求</vt:lpstr>
      <vt:lpstr>说明书</vt:lpstr>
      <vt:lpstr>法律状态查看</vt:lpstr>
      <vt:lpstr>2.法律状态检索</vt:lpstr>
      <vt:lpstr>3.分类导航（IPC分类检索）</vt:lpstr>
      <vt:lpstr>国家知识产权局http://www.sipo.gov.cn/</vt:lpstr>
      <vt:lpstr>PowerPoint 演示文稿</vt:lpstr>
      <vt:lpstr>专利检索及分析</vt:lpstr>
      <vt:lpstr>常规检索</vt:lpstr>
      <vt:lpstr>高级检索界面</vt:lpstr>
      <vt:lpstr>导航检索</vt:lpstr>
      <vt:lpstr>专利分析</vt:lpstr>
      <vt:lpstr>实例：机器人传感器</vt:lpstr>
      <vt:lpstr>检索结果界面</vt:lpstr>
      <vt:lpstr>详细记录格式</vt:lpstr>
      <vt:lpstr>查看详细著录项</vt:lpstr>
      <vt:lpstr>同族专利信息</vt:lpstr>
      <vt:lpstr>全文文本</vt:lpstr>
      <vt:lpstr>中国知识产权网  http://www.cnipr.com/</vt:lpstr>
      <vt:lpstr>高级检索</vt:lpstr>
      <vt:lpstr>法律状态检索</vt:lpstr>
      <vt:lpstr>高级检索界面</vt:lpstr>
      <vt:lpstr>详细记录信息</vt:lpstr>
      <vt:lpstr>热点专题浏览</vt:lpstr>
      <vt:lpstr>SOOPAT（www.soopat.com） </vt:lpstr>
      <vt:lpstr>表格检索</vt:lpstr>
      <vt:lpstr>检索技术</vt:lpstr>
      <vt:lpstr>PowerPoint 演示文稿</vt:lpstr>
      <vt:lpstr>PowerPoint 演示文稿</vt:lpstr>
      <vt:lpstr>PowerPoint 演示文稿</vt:lpstr>
      <vt:lpstr>PowerPoint 演示文稿</vt:lpstr>
      <vt:lpstr>Derwent Innovations Index德温特专利索引 </vt:lpstr>
      <vt:lpstr>Derwent Innovations Index的收录范围</vt:lpstr>
      <vt:lpstr>Derwent Innovations Index：高价值的标引 </vt:lpstr>
      <vt:lpstr>描述性的题目与摘要</vt:lpstr>
      <vt:lpstr>统一语言——翻译为英语</vt:lpstr>
      <vt:lpstr>专利同族</vt:lpstr>
      <vt:lpstr>同族专利</vt:lpstr>
      <vt:lpstr>Derwent手工代码（Manual code）</vt:lpstr>
      <vt:lpstr>例：要查找一种装置，在照像机上可以根据用户眼睛凝视的方向自动对物体定位（自动聚焦） </vt:lpstr>
      <vt:lpstr>Derwent Innovations Index：检索</vt:lpstr>
      <vt:lpstr>检索界面</vt:lpstr>
      <vt:lpstr>PowerPoint 演示文稿</vt:lpstr>
      <vt:lpstr>例：查找等离子平板显示装置的专利plasma display panels</vt:lpstr>
      <vt:lpstr>检索结果</vt:lpstr>
      <vt:lpstr>详细记录</vt:lpstr>
      <vt:lpstr>PowerPoint 演示文稿</vt:lpstr>
      <vt:lpstr>可供分析的字段</vt:lpstr>
      <vt:lpstr>PowerPoint 演示文稿</vt:lpstr>
      <vt:lpstr>分析检索结果,了解该专利的核心拥有者</vt:lpstr>
      <vt:lpstr>被引专利检索</vt:lpstr>
      <vt:lpstr>被引参考文献检索界面</vt:lpstr>
      <vt:lpstr>PowerPoint 演示文稿</vt:lpstr>
      <vt:lpstr>案例 如何使用关键词和分类号检索专利信息? </vt:lpstr>
      <vt:lpstr>初次小范围检索 </vt:lpstr>
      <vt:lpstr>检索结果</vt:lpstr>
      <vt:lpstr>IPC分类</vt:lpstr>
      <vt:lpstr>德温特手工代码</vt:lpstr>
      <vt:lpstr>调整策略，再次检索</vt:lpstr>
      <vt:lpstr>检索结果</vt:lpstr>
      <vt:lpstr>案例 怎样发现某个领域中的核心技术？</vt:lpstr>
      <vt:lpstr>了解核心专利</vt:lpstr>
      <vt:lpstr>利用被引频次了解核心专利</vt:lpstr>
      <vt:lpstr>利用同族专利了解核心专利</vt:lpstr>
      <vt:lpstr>案例 怎样查找某国外公司的技术是否在中国申请保护? </vt:lpstr>
      <vt:lpstr>检索结果</vt:lpstr>
      <vt:lpstr>esp@cenet欧专局专利检索</vt:lpstr>
      <vt:lpstr>欧洲专利局专利信息网 </vt:lpstr>
      <vt:lpstr>中文检索界面</vt:lpstr>
      <vt:lpstr>高级检索界面 </vt:lpstr>
      <vt:lpstr>检索提示</vt:lpstr>
      <vt:lpstr>检索提示</vt:lpstr>
      <vt:lpstr>检索提示</vt:lpstr>
      <vt:lpstr>PowerPoint 演示文稿</vt:lpstr>
      <vt:lpstr>美国专利商标局http://www.uspto.gov</vt:lpstr>
      <vt:lpstr>美国专利与商标局网站</vt:lpstr>
      <vt:lpstr>专利检索界面</vt:lpstr>
      <vt:lpstr>专利检索界面</vt:lpstr>
      <vt:lpstr>专利全文与专利图像数据库（已授权） </vt:lpstr>
      <vt:lpstr>PowerPoint 演示文稿</vt:lpstr>
      <vt:lpstr>快速检索界面 </vt:lpstr>
      <vt:lpstr>高级检索界面</vt:lpstr>
      <vt:lpstr>标准</vt:lpstr>
      <vt:lpstr>标准文献基础知识</vt:lpstr>
      <vt:lpstr>标准文献的特点</vt:lpstr>
      <vt:lpstr>标准文献的作用</vt:lpstr>
      <vt:lpstr>标准的类型▬▬按标准的使用范围划分</vt:lpstr>
      <vt:lpstr>标准的类型▬▬按执行程序划分</vt:lpstr>
      <vt:lpstr>中国标准</vt:lpstr>
      <vt:lpstr>中国标准</vt:lpstr>
      <vt:lpstr>中国标准</vt:lpstr>
      <vt:lpstr>国际标准</vt:lpstr>
      <vt:lpstr>国际标准组织(27个)</vt:lpstr>
      <vt:lpstr>国际标准号</vt:lpstr>
      <vt:lpstr>国际标准分类法ICS</vt:lpstr>
      <vt:lpstr>其他国家标准号</vt:lpstr>
      <vt:lpstr>国外其它主要标准代号举例</vt:lpstr>
      <vt:lpstr>PowerPoint 演示文稿</vt:lpstr>
      <vt:lpstr>PowerPoint 演示文稿</vt:lpstr>
      <vt:lpstr>PowerPoint 演示文稿</vt:lpstr>
      <vt:lpstr>高级检索界面</vt:lpstr>
      <vt:lpstr>PowerPoint 演示文稿</vt:lpstr>
      <vt:lpstr>标准分享网http://www.bzfxw.com/</vt:lpstr>
      <vt:lpstr>PowerPoint 演示文稿</vt:lpstr>
      <vt:lpstr>PowerPoint 演示文稿</vt:lpstr>
      <vt:lpstr>ASTM（材料学会标准检索）</vt:lpstr>
      <vt:lpstr>授权界面</vt:lpstr>
      <vt:lpstr>标准检索界面</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科技文献检索与利用</dc:title>
  <dc:creator>lenovo</dc:creator>
  <cp:lastModifiedBy>yxb</cp:lastModifiedBy>
  <cp:revision>140</cp:revision>
  <dcterms:created xsi:type="dcterms:W3CDTF">2013-06-06T06:55:11Z</dcterms:created>
  <dcterms:modified xsi:type="dcterms:W3CDTF">2017-05-16T06:43:14Z</dcterms:modified>
</cp:coreProperties>
</file>